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17" r:id="rId3"/>
    <p:sldId id="257" r:id="rId4"/>
    <p:sldId id="274" r:id="rId5"/>
    <p:sldId id="273" r:id="rId6"/>
    <p:sldId id="279" r:id="rId7"/>
    <p:sldId id="280" r:id="rId8"/>
    <p:sldId id="283" r:id="rId9"/>
    <p:sldId id="281" r:id="rId10"/>
    <p:sldId id="304" r:id="rId11"/>
    <p:sldId id="313" r:id="rId12"/>
    <p:sldId id="298" r:id="rId13"/>
    <p:sldId id="277" r:id="rId14"/>
    <p:sldId id="318" r:id="rId15"/>
    <p:sldId id="306" r:id="rId16"/>
    <p:sldId id="299" r:id="rId17"/>
    <p:sldId id="307" r:id="rId18"/>
    <p:sldId id="319" r:id="rId19"/>
    <p:sldId id="320" r:id="rId20"/>
    <p:sldId id="282" r:id="rId21"/>
    <p:sldId id="302" r:id="rId22"/>
    <p:sldId id="303" r:id="rId23"/>
    <p:sldId id="308" r:id="rId24"/>
    <p:sldId id="321" r:id="rId25"/>
    <p:sldId id="309" r:id="rId26"/>
    <p:sldId id="322" r:id="rId27"/>
    <p:sldId id="323" r:id="rId28"/>
    <p:sldId id="310" r:id="rId29"/>
    <p:sldId id="326" r:id="rId30"/>
    <p:sldId id="327" r:id="rId31"/>
    <p:sldId id="311" r:id="rId32"/>
    <p:sldId id="329" r:id="rId33"/>
    <p:sldId id="328" r:id="rId34"/>
    <p:sldId id="301" r:id="rId35"/>
    <p:sldId id="314" r:id="rId36"/>
    <p:sldId id="315" r:id="rId37"/>
    <p:sldId id="316" r:id="rId38"/>
    <p:sldId id="330" r:id="rId39"/>
    <p:sldId id="300" r:id="rId40"/>
    <p:sldId id="331" r:id="rId41"/>
    <p:sldId id="332" r:id="rId42"/>
    <p:sldId id="312" r:id="rId43"/>
  </p:sldIdLst>
  <p:sldSz cx="24384000" cy="13716000"/>
  <p:notesSz cx="6648450" cy="9850438"/>
  <p:defaultTextStyle>
    <a:defPPr>
      <a:defRPr lang="nl-NL"/>
    </a:defPPr>
    <a:lvl1pPr algn="l" defTabSz="825500" rtl="0" fontAlgn="base">
      <a:spcBef>
        <a:spcPct val="0"/>
      </a:spcBef>
      <a:spcAft>
        <a:spcPct val="0"/>
      </a:spcAft>
      <a:defRPr sz="3000" b="1" kern="1200">
        <a:solidFill>
          <a:srgbClr val="000000"/>
        </a:solidFill>
        <a:latin typeface="Helvetica Neue"/>
        <a:ea typeface="Helvetica Neue"/>
        <a:cs typeface="Helvetica Neue"/>
        <a:sym typeface="Helvetica Neue"/>
      </a:defRPr>
    </a:lvl1pPr>
    <a:lvl2pPr marL="457200" indent="-228600" algn="l" defTabSz="825500" rtl="0" fontAlgn="base">
      <a:spcBef>
        <a:spcPct val="0"/>
      </a:spcBef>
      <a:spcAft>
        <a:spcPct val="0"/>
      </a:spcAft>
      <a:defRPr sz="3000" b="1" kern="1200">
        <a:solidFill>
          <a:srgbClr val="000000"/>
        </a:solidFill>
        <a:latin typeface="Helvetica Neue"/>
        <a:ea typeface="Helvetica Neue"/>
        <a:cs typeface="Helvetica Neue"/>
        <a:sym typeface="Helvetica Neue"/>
      </a:defRPr>
    </a:lvl2pPr>
    <a:lvl3pPr marL="914400" indent="-457200" algn="l" defTabSz="825500" rtl="0" fontAlgn="base">
      <a:spcBef>
        <a:spcPct val="0"/>
      </a:spcBef>
      <a:spcAft>
        <a:spcPct val="0"/>
      </a:spcAft>
      <a:defRPr sz="3000" b="1" kern="1200">
        <a:solidFill>
          <a:srgbClr val="000000"/>
        </a:solidFill>
        <a:latin typeface="Helvetica Neue"/>
        <a:ea typeface="Helvetica Neue"/>
        <a:cs typeface="Helvetica Neue"/>
        <a:sym typeface="Helvetica Neue"/>
      </a:defRPr>
    </a:lvl3pPr>
    <a:lvl4pPr marL="1371600" indent="-685800" algn="l" defTabSz="825500" rtl="0" fontAlgn="base">
      <a:spcBef>
        <a:spcPct val="0"/>
      </a:spcBef>
      <a:spcAft>
        <a:spcPct val="0"/>
      </a:spcAft>
      <a:defRPr sz="3000" b="1" kern="1200">
        <a:solidFill>
          <a:srgbClr val="000000"/>
        </a:solidFill>
        <a:latin typeface="Helvetica Neue"/>
        <a:ea typeface="Helvetica Neue"/>
        <a:cs typeface="Helvetica Neue"/>
        <a:sym typeface="Helvetica Neue"/>
      </a:defRPr>
    </a:lvl4pPr>
    <a:lvl5pPr marL="1828800" indent="-914400" algn="l" defTabSz="825500" rtl="0" fontAlgn="base">
      <a:spcBef>
        <a:spcPct val="0"/>
      </a:spcBef>
      <a:spcAft>
        <a:spcPct val="0"/>
      </a:spcAft>
      <a:defRPr sz="3000" b="1" kern="1200">
        <a:solidFill>
          <a:srgbClr val="000000"/>
        </a:solidFill>
        <a:latin typeface="Helvetica Neue"/>
        <a:ea typeface="Helvetica Neue"/>
        <a:cs typeface="Helvetica Neue"/>
        <a:sym typeface="Helvetica Neue"/>
      </a:defRPr>
    </a:lvl5pPr>
    <a:lvl6pPr marL="2286000" algn="l" defTabSz="914400" rtl="0" eaLnBrk="1" latinLnBrk="0" hangingPunct="1">
      <a:defRPr sz="3000" b="1" kern="1200">
        <a:solidFill>
          <a:srgbClr val="000000"/>
        </a:solidFill>
        <a:latin typeface="Helvetica Neue"/>
        <a:ea typeface="Helvetica Neue"/>
        <a:cs typeface="Helvetica Neue"/>
        <a:sym typeface="Helvetica Neue"/>
      </a:defRPr>
    </a:lvl6pPr>
    <a:lvl7pPr marL="2743200" algn="l" defTabSz="914400" rtl="0" eaLnBrk="1" latinLnBrk="0" hangingPunct="1">
      <a:defRPr sz="3000" b="1" kern="1200">
        <a:solidFill>
          <a:srgbClr val="000000"/>
        </a:solidFill>
        <a:latin typeface="Helvetica Neue"/>
        <a:ea typeface="Helvetica Neue"/>
        <a:cs typeface="Helvetica Neue"/>
        <a:sym typeface="Helvetica Neue"/>
      </a:defRPr>
    </a:lvl7pPr>
    <a:lvl8pPr marL="3200400" algn="l" defTabSz="914400" rtl="0" eaLnBrk="1" latinLnBrk="0" hangingPunct="1">
      <a:defRPr sz="3000" b="1" kern="1200">
        <a:solidFill>
          <a:srgbClr val="000000"/>
        </a:solidFill>
        <a:latin typeface="Helvetica Neue"/>
        <a:ea typeface="Helvetica Neue"/>
        <a:cs typeface="Helvetica Neue"/>
        <a:sym typeface="Helvetica Neue"/>
      </a:defRPr>
    </a:lvl8pPr>
    <a:lvl9pPr marL="3657600" algn="l" defTabSz="914400" rtl="0" eaLnBrk="1" latinLnBrk="0" hangingPunct="1">
      <a:defRPr sz="3000" b="1" kern="1200">
        <a:solidFill>
          <a:srgbClr val="000000"/>
        </a:solidFill>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15:guide id="1" orient="horz" pos="3103">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varScale="1">
        <p:scale>
          <a:sx n="11" d="100"/>
          <a:sy n="11" d="100"/>
        </p:scale>
        <p:origin x="4253" y="24"/>
      </p:cViewPr>
      <p:guideLst>
        <p:guide orient="horz" pos="4320"/>
        <p:guide pos="7680"/>
      </p:guideLst>
    </p:cSldViewPr>
  </p:slideViewPr>
  <p:notesTextViewPr>
    <p:cViewPr>
      <p:scale>
        <a:sx n="100" d="100"/>
        <a:sy n="100" d="100"/>
      </p:scale>
      <p:origin x="0" y="0"/>
    </p:cViewPr>
  </p:notesTextViewPr>
  <p:notesViewPr>
    <p:cSldViewPr snapToGrid="0" snapToObjects="1">
      <p:cViewPr varScale="1">
        <p:scale>
          <a:sx n="67" d="100"/>
          <a:sy n="67" d="100"/>
        </p:scale>
        <p:origin x="-3168" y="-86"/>
      </p:cViewPr>
      <p:guideLst>
        <p:guide orient="horz" pos="3103"/>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jdelijke aanduiding voor koptekst 1"/>
          <p:cNvSpPr>
            <a:spLocks noGrp="1"/>
          </p:cNvSpPr>
          <p:nvPr>
            <p:ph type="hdr" sz="quarter"/>
          </p:nvPr>
        </p:nvSpPr>
        <p:spPr bwMode="auto">
          <a:xfrm>
            <a:off x="0" y="0"/>
            <a:ext cx="2880995" cy="49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hangingPunct="0">
              <a:defRPr sz="1200"/>
            </a:lvl1pPr>
          </a:lstStyle>
          <a:p>
            <a:pPr>
              <a:defRPr/>
            </a:pPr>
            <a:endParaRPr lang="nl-NL" altLang="nl-NL"/>
          </a:p>
        </p:txBody>
      </p:sp>
      <p:sp>
        <p:nvSpPr>
          <p:cNvPr id="32771" name="Tijdelijke aanduiding voor datum 2"/>
          <p:cNvSpPr>
            <a:spLocks noGrp="1"/>
          </p:cNvSpPr>
          <p:nvPr>
            <p:ph type="dt" sz="quarter" idx="1"/>
          </p:nvPr>
        </p:nvSpPr>
        <p:spPr bwMode="auto">
          <a:xfrm>
            <a:off x="3765916" y="0"/>
            <a:ext cx="2880995" cy="49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hangingPunct="0">
              <a:defRPr sz="1200"/>
            </a:lvl1pPr>
          </a:lstStyle>
          <a:p>
            <a:pPr>
              <a:defRPr/>
            </a:pPr>
            <a:fld id="{384816D4-5DBE-4A0F-901F-A12616832235}" type="datetimeFigureOut">
              <a:rPr lang="nl-NL" altLang="nl-NL"/>
              <a:pPr>
                <a:defRPr/>
              </a:pPr>
              <a:t>18-3-2020</a:t>
            </a:fld>
            <a:endParaRPr lang="nl-NL" altLang="nl-NL"/>
          </a:p>
        </p:txBody>
      </p:sp>
      <p:sp>
        <p:nvSpPr>
          <p:cNvPr id="32772" name="Tijdelijke aanduiding voor voettekst 3"/>
          <p:cNvSpPr>
            <a:spLocks noGrp="1"/>
          </p:cNvSpPr>
          <p:nvPr>
            <p:ph type="ftr" sz="quarter" idx="2"/>
          </p:nvPr>
        </p:nvSpPr>
        <p:spPr bwMode="auto">
          <a:xfrm>
            <a:off x="0" y="9356206"/>
            <a:ext cx="2880995" cy="49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hangingPunct="0">
              <a:defRPr sz="1200"/>
            </a:lvl1pPr>
          </a:lstStyle>
          <a:p>
            <a:pPr>
              <a:defRPr/>
            </a:pPr>
            <a:endParaRPr lang="nl-NL" altLang="nl-NL"/>
          </a:p>
        </p:txBody>
      </p:sp>
      <p:sp>
        <p:nvSpPr>
          <p:cNvPr id="32773" name="Tijdelijke aanduiding voor dianummer 4"/>
          <p:cNvSpPr>
            <a:spLocks noGrp="1"/>
          </p:cNvSpPr>
          <p:nvPr>
            <p:ph type="sldNum" sz="quarter" idx="3"/>
          </p:nvPr>
        </p:nvSpPr>
        <p:spPr bwMode="auto">
          <a:xfrm>
            <a:off x="3765916" y="9356206"/>
            <a:ext cx="2880995" cy="49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hangingPunct="0">
              <a:defRPr sz="1200"/>
            </a:lvl1pPr>
          </a:lstStyle>
          <a:p>
            <a:pPr>
              <a:defRPr/>
            </a:pPr>
            <a:fld id="{661DB5D2-7E00-4B49-9F4C-F49A5E958E58}" type="slidenum">
              <a:rPr lang="nl-NL" altLang="nl-NL"/>
              <a:pPr>
                <a:defRPr/>
              </a:pPr>
              <a:t>‹nr.›</a:t>
            </a:fld>
            <a:endParaRPr lang="nl-NL" altLang="nl-NL"/>
          </a:p>
        </p:txBody>
      </p:sp>
    </p:spTree>
    <p:extLst>
      <p:ext uri="{BB962C8B-B14F-4D97-AF65-F5344CB8AC3E}">
        <p14:creationId xmlns:p14="http://schemas.microsoft.com/office/powerpoint/2010/main" val="222244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Shape 131"/>
          <p:cNvSpPr>
            <a:spLocks noGrp="1" noRot="1" noChangeAspect="1"/>
          </p:cNvSpPr>
          <p:nvPr>
            <p:ph type="sldImg"/>
          </p:nvPr>
        </p:nvSpPr>
        <p:spPr bwMode="auto">
          <a:xfrm>
            <a:off x="41275" y="738188"/>
            <a:ext cx="65659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3011" name="Shape 132"/>
          <p:cNvSpPr>
            <a:spLocks noGrp="1"/>
          </p:cNvSpPr>
          <p:nvPr>
            <p:ph type="body" sz="quarter" idx="1"/>
          </p:nvPr>
        </p:nvSpPr>
        <p:spPr bwMode="auto">
          <a:xfrm>
            <a:off x="886460" y="4678958"/>
            <a:ext cx="4875530" cy="443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a:sym typeface="Helvetica Neue"/>
            </a:endParaRPr>
          </a:p>
        </p:txBody>
      </p:sp>
    </p:spTree>
    <p:extLst>
      <p:ext uri="{BB962C8B-B14F-4D97-AF65-F5344CB8AC3E}">
        <p14:creationId xmlns:p14="http://schemas.microsoft.com/office/powerpoint/2010/main" val="1270661454"/>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9248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68939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opdracht behelst het zelfstandig uitvoeren van een toedrachtonderzoek. Dat is naar mijn oordeel veel méér dan enkel</a:t>
            </a:r>
            <a:r>
              <a:rPr lang="nl-NL" baseline="0" dirty="0"/>
              <a:t> een opdracht die primair en specifiek is gericht op het verwerken van bepaalde persoonsgegevens. De verwerking vloeit hier voort uit de gevraagde dienstverlening, die zelf veel breder is. Het is zelfs vrijwel zeker dat er tevens persoonsgegevens zullen worden verwerkt die de opdrachtgever op dat moment nog helemaal niet kent. Naast de verzekeraar is hier ook het expertisebureau derhalve Verantwoordelijke. Er is in deze situatie geen Verwerker. Afhankelijk van de exacte inhoud van de opdracht kan er overigens wel sprake zijn van twee gezamenlijk Verantwoordelijken.</a:t>
            </a:r>
            <a:endParaRPr lang="nl-NL" dirty="0"/>
          </a:p>
        </p:txBody>
      </p:sp>
    </p:spTree>
    <p:extLst>
      <p:ext uri="{BB962C8B-B14F-4D97-AF65-F5344CB8AC3E}">
        <p14:creationId xmlns:p14="http://schemas.microsoft.com/office/powerpoint/2010/main" val="4047633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opdracht behelst het zelfstandig uitvoeren van een toedrachtonderzoek. Dat is naar mijn oordeel veel méér dan enkel</a:t>
            </a:r>
            <a:r>
              <a:rPr lang="nl-NL" baseline="0" dirty="0"/>
              <a:t> een opdracht die primair en specifiek is gericht op het verwerken van bepaalde persoonsgegevens. De verwerking vloeit hier voort uit de gevraagde dienstverlening, die zelf veel breder is. Het is zelfs vrijwel zeker dat er tevens persoonsgegevens zullen worden verwerkt die de opdrachtgever op dat moment nog helemaal niet kent. Naast de verzekeraar is hier ook het expertisebureau derhalve Verantwoordelijke. Er is in deze situatie geen Verwerker. Afhankelijk van de exacte inhoud van de opdracht kan er overigens wel sprake zijn van twee gezamenlijk Verantwoordelijken.</a:t>
            </a:r>
            <a:endParaRPr lang="nl-NL" dirty="0"/>
          </a:p>
        </p:txBody>
      </p:sp>
    </p:spTree>
    <p:extLst>
      <p:ext uri="{BB962C8B-B14F-4D97-AF65-F5344CB8AC3E}">
        <p14:creationId xmlns:p14="http://schemas.microsoft.com/office/powerpoint/2010/main" val="1056793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0" fontAlgn="base" latinLnBrk="0" hangingPunct="0">
              <a:lnSpc>
                <a:spcPct val="118000"/>
              </a:lnSpc>
              <a:spcBef>
                <a:spcPct val="30000"/>
              </a:spcBef>
              <a:spcAft>
                <a:spcPct val="0"/>
              </a:spcAft>
              <a:buClrTx/>
              <a:buSzTx/>
              <a:buFontTx/>
              <a:buNone/>
              <a:tabLst/>
              <a:defRPr/>
            </a:pPr>
            <a:r>
              <a:rPr lang="nl-NL" dirty="0"/>
              <a:t>De opdracht kan</a:t>
            </a:r>
            <a:r>
              <a:rPr lang="nl-NL" baseline="0" dirty="0"/>
              <a:t> hier bijvoorbeeld luiden: </a:t>
            </a:r>
            <a:r>
              <a:rPr lang="nl-NL" dirty="0"/>
              <a:t>bereken aan de hand van de beschikbare en verstrekte (persoons)gegevens</a:t>
            </a:r>
            <a:r>
              <a:rPr lang="nl-NL" baseline="0" dirty="0"/>
              <a:t> het verlies van arbeidsvermogen</a:t>
            </a:r>
            <a:r>
              <a:rPr lang="nl-NL" dirty="0"/>
              <a:t>. In dat geval,</a:t>
            </a:r>
            <a:r>
              <a:rPr lang="nl-NL" baseline="0" dirty="0"/>
              <a:t> waarin </a:t>
            </a:r>
            <a:r>
              <a:rPr lang="nl-NL" dirty="0"/>
              <a:t>het rekenbureau</a:t>
            </a:r>
            <a:r>
              <a:rPr lang="nl-NL" baseline="0" dirty="0"/>
              <a:t> niet tevens zelfstandig persoonsgegevens verzamelt, kan gesteld worden dat de dienstverlening primair en specifiek ziet op de verwerking van reeds beschikbare persoonsgegevens. De verzekeraar is dan de Verantwoordelijke en het rekenbureau de Verwerker. Houdt de opdracht echter in dat het rekenbureau tevens de vrijheid heeft om zelfstandig (aanvullende) persoonsgegevens op te vragen bij de Betrokkene of bij anderen, dan ligt e.e.a. naar mijn oordeel anders. Het rekenbureau bepaalt in dat geval immers (ten dele mede) zelf welke persoonsgegevens er worden verwerkt en op welke manier dat gebeurt. In dat geval is ook het rekenbureau een Verantwoordelijke.</a:t>
            </a:r>
            <a:endParaRPr lang="nl-NL" dirty="0"/>
          </a:p>
        </p:txBody>
      </p:sp>
    </p:spTree>
    <p:extLst>
      <p:ext uri="{BB962C8B-B14F-4D97-AF65-F5344CB8AC3E}">
        <p14:creationId xmlns:p14="http://schemas.microsoft.com/office/powerpoint/2010/main" val="144143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0" fontAlgn="base" latinLnBrk="0" hangingPunct="0">
              <a:lnSpc>
                <a:spcPct val="118000"/>
              </a:lnSpc>
              <a:spcBef>
                <a:spcPct val="30000"/>
              </a:spcBef>
              <a:spcAft>
                <a:spcPct val="0"/>
              </a:spcAft>
              <a:buClrTx/>
              <a:buSzTx/>
              <a:buFontTx/>
              <a:buNone/>
              <a:tabLst/>
              <a:defRPr/>
            </a:pPr>
            <a:r>
              <a:rPr lang="nl-NL" dirty="0"/>
              <a:t>De opdracht kan</a:t>
            </a:r>
            <a:r>
              <a:rPr lang="nl-NL" baseline="0" dirty="0"/>
              <a:t> hier bijvoorbeeld luiden: </a:t>
            </a:r>
            <a:r>
              <a:rPr lang="nl-NL" dirty="0"/>
              <a:t>bereken aan de hand van de beschikbare en verstrekte (persoons)gegevens</a:t>
            </a:r>
            <a:r>
              <a:rPr lang="nl-NL" baseline="0" dirty="0"/>
              <a:t> het verlies van arbeidsvermogen</a:t>
            </a:r>
            <a:r>
              <a:rPr lang="nl-NL" dirty="0"/>
              <a:t>. In dat geval,</a:t>
            </a:r>
            <a:r>
              <a:rPr lang="nl-NL" baseline="0" dirty="0"/>
              <a:t> waarin </a:t>
            </a:r>
            <a:r>
              <a:rPr lang="nl-NL" dirty="0"/>
              <a:t>het rekenbureau</a:t>
            </a:r>
            <a:r>
              <a:rPr lang="nl-NL" baseline="0" dirty="0"/>
              <a:t> niet tevens zelfstandig persoonsgegevens verzamelt, kan gesteld worden dat de dienstverlening primair en specifiek ziet op de verwerking van reeds beschikbare persoonsgegevens. De verzekeraar is dan de Verantwoordelijke en het rekenbureau de Verwerker. Houdt de opdracht echter in dat het rekenbureau tevens de vrijheid heeft om zelfstandig (aanvullende) persoonsgegevens op te vragen bij de Betrokkene of bij anderen, dan ligt e.e.a. naar mijn oordeel anders. Het rekenbureau bepaalt in dat geval immers (ten dele mede) zelf welke persoonsgegevens er worden verwerkt en op welke manier dat gebeurt. In dat geval is ook het rekenbureau een Verantwoordelijke.</a:t>
            </a:r>
            <a:endParaRPr lang="nl-NL" dirty="0"/>
          </a:p>
        </p:txBody>
      </p:sp>
    </p:spTree>
    <p:extLst>
      <p:ext uri="{BB962C8B-B14F-4D97-AF65-F5344CB8AC3E}">
        <p14:creationId xmlns:p14="http://schemas.microsoft.com/office/powerpoint/2010/main" val="2223841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0" fontAlgn="base" latinLnBrk="0" hangingPunct="0">
              <a:lnSpc>
                <a:spcPct val="118000"/>
              </a:lnSpc>
              <a:spcBef>
                <a:spcPct val="30000"/>
              </a:spcBef>
              <a:spcAft>
                <a:spcPct val="0"/>
              </a:spcAft>
              <a:buClrTx/>
              <a:buSzTx/>
              <a:buFontTx/>
              <a:buNone/>
              <a:tabLst/>
              <a:defRPr/>
            </a:pPr>
            <a:r>
              <a:rPr lang="nl-NL" dirty="0"/>
              <a:t>De opdracht kan</a:t>
            </a:r>
            <a:r>
              <a:rPr lang="nl-NL" baseline="0" dirty="0"/>
              <a:t> hier bijvoorbeeld luiden: </a:t>
            </a:r>
            <a:r>
              <a:rPr lang="nl-NL" dirty="0"/>
              <a:t>bereken aan de hand van de beschikbare en verstrekte (persoons)gegevens</a:t>
            </a:r>
            <a:r>
              <a:rPr lang="nl-NL" baseline="0" dirty="0"/>
              <a:t> het verlies van arbeidsvermogen</a:t>
            </a:r>
            <a:r>
              <a:rPr lang="nl-NL" dirty="0"/>
              <a:t>. In dat geval,</a:t>
            </a:r>
            <a:r>
              <a:rPr lang="nl-NL" baseline="0" dirty="0"/>
              <a:t> waarin </a:t>
            </a:r>
            <a:r>
              <a:rPr lang="nl-NL" dirty="0"/>
              <a:t>het rekenbureau</a:t>
            </a:r>
            <a:r>
              <a:rPr lang="nl-NL" baseline="0" dirty="0"/>
              <a:t> niet tevens zelfstandig persoonsgegevens verzamelt, kan gesteld worden dat de dienstverlening primair en specifiek ziet op de verwerking van reeds beschikbare persoonsgegevens. De verzekeraar is dan de Verantwoordelijke en het rekenbureau de Verwerker. Houdt de opdracht echter in dat het rekenbureau tevens de vrijheid heeft om zelfstandig (aanvullende) persoonsgegevens op te vragen bij de Betrokkene of bij anderen, dan ligt e.e.a. naar mijn oordeel anders. Het rekenbureau bepaalt in dat geval immers (ten dele mede) zelf welke persoonsgegevens er worden verwerkt en op welke manier dat gebeurt. In dat geval is ook het rekenbureau een Verantwoordelijke.</a:t>
            </a:r>
            <a:endParaRPr lang="nl-NL" dirty="0"/>
          </a:p>
        </p:txBody>
      </p:sp>
    </p:spTree>
    <p:extLst>
      <p:ext uri="{BB962C8B-B14F-4D97-AF65-F5344CB8AC3E}">
        <p14:creationId xmlns:p14="http://schemas.microsoft.com/office/powerpoint/2010/main" val="192920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Medisch</a:t>
            </a:r>
            <a:r>
              <a:rPr lang="nl-NL" baseline="0" dirty="0"/>
              <a:t> adviseur: bepaalt doorgaans zelf wat er wordt opgevraagd en waarom; is daarmee derhalve Verantwoordelijke (al dan niet in dienst van de verzekeraar).</a:t>
            </a:r>
          </a:p>
          <a:p>
            <a:r>
              <a:rPr lang="nl-NL" baseline="0" dirty="0"/>
              <a:t>Arbeidsdeskundige: vergelijk expertisebureau; doorgaans zal de arbeidsdeskundige zelf (ook) Verantwoordelijke zijn ten aanzien van de verwerking.</a:t>
            </a:r>
          </a:p>
          <a:p>
            <a:r>
              <a:rPr lang="nl-NL" baseline="0" dirty="0"/>
              <a:t>Herstelcoach: vergelijk expertisebureau; doorgaans zal de herstelcoach zelf (ook) Verantwoordelijke zijn ten aanzien van de verwerking.</a:t>
            </a:r>
            <a:endParaRPr lang="nl-NL" dirty="0"/>
          </a:p>
        </p:txBody>
      </p:sp>
    </p:spTree>
    <p:extLst>
      <p:ext uri="{BB962C8B-B14F-4D97-AF65-F5344CB8AC3E}">
        <p14:creationId xmlns:p14="http://schemas.microsoft.com/office/powerpoint/2010/main" val="246914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Medisch</a:t>
            </a:r>
            <a:r>
              <a:rPr lang="nl-NL" baseline="0" dirty="0"/>
              <a:t> adviseur: bepaalt doorgaans zelf wat er wordt opgevraagd en waarom; is daarmee derhalve Verantwoordelijke (al dan niet in dienst van de verzekeraar).</a:t>
            </a:r>
          </a:p>
          <a:p>
            <a:r>
              <a:rPr lang="nl-NL" baseline="0" dirty="0"/>
              <a:t>Arbeidsdeskundige: vergelijk expertisebureau; doorgaans zal de arbeidsdeskundige zelf (ook) Verantwoordelijke zijn ten aanzien van de verwerking.</a:t>
            </a:r>
          </a:p>
          <a:p>
            <a:r>
              <a:rPr lang="nl-NL" baseline="0" dirty="0"/>
              <a:t>Herstelcoach: vergelijk expertisebureau; doorgaans zal de herstelcoach zelf (ook) Verantwoordelijke zijn ten aanzien van de verwerking.</a:t>
            </a:r>
            <a:endParaRPr lang="nl-NL" dirty="0"/>
          </a:p>
        </p:txBody>
      </p:sp>
    </p:spTree>
    <p:extLst>
      <p:ext uri="{BB962C8B-B14F-4D97-AF65-F5344CB8AC3E}">
        <p14:creationId xmlns:p14="http://schemas.microsoft.com/office/powerpoint/2010/main" val="489289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Medisch</a:t>
            </a:r>
            <a:r>
              <a:rPr lang="nl-NL" baseline="0" dirty="0"/>
              <a:t> adviseur: bepaalt doorgaans zelf wat er wordt opgevraagd en waarom; is daarmee derhalve Verantwoordelijke (al dan niet in dienst van de verzekeraar).</a:t>
            </a:r>
          </a:p>
          <a:p>
            <a:r>
              <a:rPr lang="nl-NL" baseline="0" dirty="0"/>
              <a:t>Arbeidsdeskundige: vergelijk expertisebureau; doorgaans zal de arbeidsdeskundige zelf (ook) Verantwoordelijke zijn ten aanzien van de verwerking.</a:t>
            </a:r>
          </a:p>
          <a:p>
            <a:r>
              <a:rPr lang="nl-NL" baseline="0" dirty="0"/>
              <a:t>Herstelcoach: vergelijk expertisebureau; doorgaans zal de herstelcoach zelf (ook) Verantwoordelijke zijn ten aanzien van de verwerking.</a:t>
            </a:r>
            <a:endParaRPr lang="nl-NL" dirty="0"/>
          </a:p>
        </p:txBody>
      </p:sp>
    </p:spTree>
    <p:extLst>
      <p:ext uri="{BB962C8B-B14F-4D97-AF65-F5344CB8AC3E}">
        <p14:creationId xmlns:p14="http://schemas.microsoft.com/office/powerpoint/2010/main" val="192915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nodig indien er sprake is van een</a:t>
            </a:r>
            <a:r>
              <a:rPr lang="nl-NL" baseline="0" dirty="0"/>
              <a:t> Verantwoordelijke en een Verwerker. Indien er sprake is van twee gezamenlijk Verantwoordelijken, dienen er goede afspraken te worden gemaakt. Zie hierover nader artikel 26 AVG:</a:t>
            </a:r>
            <a:br>
              <a:rPr lang="nl-NL" baseline="0" dirty="0"/>
            </a:br>
            <a:endParaRPr lang="nl-NL" baseline="0" dirty="0"/>
          </a:p>
          <a:p>
            <a:pPr lvl="1"/>
            <a:r>
              <a:rPr lang="nl-NL" i="1" dirty="0"/>
              <a:t>1. Wanneer twee of meer verwerkingsverantwoordelijken gezamenlijk de doeleinden en middelen van de verwerking bepalen, zijn zij gezamenlijke verwerkingsverantwoordelijken. Zij stellen op transparante wijze hun respectieve verantwoordelijkheden voor de nakoming van de verplichtingen uit hoofde van deze verordening vast, met name met betrekking tot de uitoefening van de rechten van de betrokkene en hun respectieve verplichtingen om de in de artikelen 13 en 14 bedoelde informatie te verstrekken, door middel van een onderlinge regeling, tenzij en voor zover de respectieve verantwoordelijkheden van de verwerkingsverantwoordelijken zijn vastgesteld bij een Unierechtelijke of lidstaatrechtelijke bepaling die op de verwerkingsverantwoordelijken van toepassing is. In de regeling kan een contactpunt voor betrokkenen worden aangewezen.</a:t>
            </a:r>
          </a:p>
          <a:p>
            <a:pPr lvl="1"/>
            <a:r>
              <a:rPr lang="nl-NL" i="1" dirty="0"/>
              <a:t>2. Uit de in lid 1 bedoelde regeling blijkt duidelijk welke rol de gezamenlijke verwerkingsverantwoordelijken respectievelijk vervullen, en wat hun respectieve verhouding met de betrokkenen is. De wezenlijke inhoud van de regeling wordt aan de betrokkene beschikbaar gesteld.</a:t>
            </a:r>
          </a:p>
          <a:p>
            <a:pPr lvl="1"/>
            <a:r>
              <a:rPr lang="nl-NL" i="1" dirty="0"/>
              <a:t>3. Ongeacht de voorwaarden van de in lid 1 bedoelde regeling, kan de betrokkene zijn rechten uit hoofde van deze verordening met betrekking tot en jegens iedere verwerkingsverantwoordelijke uitoefenen. </a:t>
            </a:r>
          </a:p>
        </p:txBody>
      </p:sp>
    </p:spTree>
    <p:extLst>
      <p:ext uri="{BB962C8B-B14F-4D97-AF65-F5344CB8AC3E}">
        <p14:creationId xmlns:p14="http://schemas.microsoft.com/office/powerpoint/2010/main" val="330447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34837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nodig indien er sprake is van een</a:t>
            </a:r>
            <a:r>
              <a:rPr lang="nl-NL" baseline="0" dirty="0"/>
              <a:t> Verantwoordelijke en een Verwerker. Indien er sprake is van twee gezamenlijk Verantwoordelijken, dienen er goede afspraken te worden gemaakt. Zie hierover nader artikel 26 AVG:</a:t>
            </a:r>
            <a:br>
              <a:rPr lang="nl-NL" baseline="0" dirty="0"/>
            </a:br>
            <a:endParaRPr lang="nl-NL" baseline="0" dirty="0"/>
          </a:p>
          <a:p>
            <a:pPr lvl="1"/>
            <a:r>
              <a:rPr lang="nl-NL" i="1" dirty="0"/>
              <a:t>1. Wanneer twee of meer verwerkingsverantwoordelijken gezamenlijk de doeleinden en middelen van de verwerking bepalen, zijn zij gezamenlijke verwerkingsverantwoordelijken. Zij stellen op transparante wijze hun respectieve verantwoordelijkheden voor de nakoming van de verplichtingen uit hoofde van deze verordening vast, met name met betrekking tot de uitoefening van de rechten van de betrokkene en hun respectieve verplichtingen om de in de artikelen 13 en 14 bedoelde informatie te verstrekken, door middel van een onderlinge regeling, tenzij en voor zover de respectieve verantwoordelijkheden van de verwerkingsverantwoordelijken zijn vastgesteld bij een Unierechtelijke of lidstaatrechtelijke bepaling die op de verwerkingsverantwoordelijken van toepassing is. In de regeling kan een contactpunt voor betrokkenen worden aangewezen.</a:t>
            </a:r>
          </a:p>
          <a:p>
            <a:pPr lvl="1"/>
            <a:r>
              <a:rPr lang="nl-NL" i="1" dirty="0"/>
              <a:t>2. Uit de in lid 1 bedoelde regeling blijkt duidelijk welke rol de gezamenlijke verwerkingsverantwoordelijken respectievelijk vervullen, en wat hun respectieve verhouding met de betrokkenen is. De wezenlijke inhoud van de regeling wordt aan de betrokkene beschikbaar gesteld.</a:t>
            </a:r>
          </a:p>
          <a:p>
            <a:pPr lvl="1"/>
            <a:r>
              <a:rPr lang="nl-NL" i="1" dirty="0"/>
              <a:t>3. Ongeacht de voorwaarden van de in lid 1 bedoelde regeling, kan de betrokkene zijn rechten uit hoofde van deze verordening met betrekking tot en jegens iedere verwerkingsverantwoordelijke uitoefenen. </a:t>
            </a:r>
          </a:p>
        </p:txBody>
      </p:sp>
    </p:spTree>
    <p:extLst>
      <p:ext uri="{BB962C8B-B14F-4D97-AF65-F5344CB8AC3E}">
        <p14:creationId xmlns:p14="http://schemas.microsoft.com/office/powerpoint/2010/main" val="3777275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nodig indien er sprake is van een</a:t>
            </a:r>
            <a:r>
              <a:rPr lang="nl-NL" baseline="0" dirty="0"/>
              <a:t> Verantwoordelijke en een Verwerker. Indien er sprake is van twee gezamenlijk Verantwoordelijken, dienen er goede afspraken te worden gemaakt. Zie hierover nader artikel 26 AVG:</a:t>
            </a:r>
            <a:br>
              <a:rPr lang="nl-NL" baseline="0" dirty="0"/>
            </a:br>
            <a:endParaRPr lang="nl-NL" baseline="0" dirty="0"/>
          </a:p>
          <a:p>
            <a:pPr lvl="1"/>
            <a:r>
              <a:rPr lang="nl-NL" i="1" dirty="0"/>
              <a:t>1. Wanneer twee of meer verwerkingsverantwoordelijken gezamenlijk de doeleinden en middelen van de verwerking bepalen, zijn zij gezamenlijke verwerkingsverantwoordelijken. Zij stellen op transparante wijze hun respectieve verantwoordelijkheden voor de nakoming van de verplichtingen uit hoofde van deze verordening vast, met name met betrekking tot de uitoefening van de rechten van de betrokkene en hun respectieve verplichtingen om de in de artikelen 13 en 14 bedoelde informatie te verstrekken, door middel van een onderlinge regeling, tenzij en voor zover de respectieve verantwoordelijkheden van de verwerkingsverantwoordelijken zijn vastgesteld bij een Unierechtelijke of lidstaatrechtelijke bepaling die op de verwerkingsverantwoordelijken van toepassing is. In de regeling kan een contactpunt voor betrokkenen worden aangewezen.</a:t>
            </a:r>
          </a:p>
          <a:p>
            <a:pPr lvl="1"/>
            <a:r>
              <a:rPr lang="nl-NL" i="1" dirty="0"/>
              <a:t>2. Uit de in lid 1 bedoelde regeling blijkt duidelijk welke rol de gezamenlijke verwerkingsverantwoordelijken respectievelijk vervullen, en wat hun respectieve verhouding met de betrokkenen is. De wezenlijke inhoud van de regeling wordt aan de betrokkene beschikbaar gesteld.</a:t>
            </a:r>
          </a:p>
          <a:p>
            <a:pPr lvl="1"/>
            <a:r>
              <a:rPr lang="nl-NL" i="1" dirty="0"/>
              <a:t>3. Ongeacht de voorwaarden van de in lid 1 bedoelde regeling, kan de betrokkene zijn rechten uit hoofde van deze verordening met betrekking tot en jegens iedere verwerkingsverantwoordelijke uitoefenen. </a:t>
            </a:r>
          </a:p>
        </p:txBody>
      </p:sp>
    </p:spTree>
    <p:extLst>
      <p:ext uri="{BB962C8B-B14F-4D97-AF65-F5344CB8AC3E}">
        <p14:creationId xmlns:p14="http://schemas.microsoft.com/office/powerpoint/2010/main" val="3965169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 dat mag in principe.</a:t>
            </a:r>
            <a:r>
              <a:rPr lang="nl-NL" baseline="0" dirty="0"/>
              <a:t> De derde is in dat geval Verwerker, de verzekeraar Verantwoordelijke. Er dient wel te blijven worden voldaan aan de vereisten van de AVG, zoals bijvoorbeeld de zojuist besproken vereisten omtrent bewaartermijnen.</a:t>
            </a:r>
            <a:endParaRPr lang="nl-NL" dirty="0"/>
          </a:p>
        </p:txBody>
      </p:sp>
    </p:spTree>
    <p:extLst>
      <p:ext uri="{BB962C8B-B14F-4D97-AF65-F5344CB8AC3E}">
        <p14:creationId xmlns:p14="http://schemas.microsoft.com/office/powerpoint/2010/main" val="3063142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 dat mag in principe.</a:t>
            </a:r>
            <a:r>
              <a:rPr lang="nl-NL" baseline="0" dirty="0"/>
              <a:t> De derde is in dat geval Verwerker, de verzekeraar Verantwoordelijke. Er dient wel te blijven worden voldaan aan de vereisten van de AVG, zoals bijvoorbeeld de zojuist besproken vereisten omtrent bewaartermijnen.</a:t>
            </a:r>
            <a:endParaRPr lang="nl-NL" dirty="0"/>
          </a:p>
        </p:txBody>
      </p:sp>
    </p:spTree>
    <p:extLst>
      <p:ext uri="{BB962C8B-B14F-4D97-AF65-F5344CB8AC3E}">
        <p14:creationId xmlns:p14="http://schemas.microsoft.com/office/powerpoint/2010/main" val="1007766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is het</a:t>
            </a:r>
            <a:r>
              <a:rPr lang="nl-NL" baseline="0" dirty="0"/>
              <a:t> vereiste van doelbinding van belang (artikel 5 AVG). Gegevens die zijn verzameld ter beoordeling van de vordering van een Benadeelde mogen vervolgens niet zomaar worden gebruikt voor andere doeleinden. Zo mogen gegevens die ten behoeve van beoordeling van de vordering van de Benadeelde zijn ontvangen van diens werkgever naar mijn oordeel niet zomaar worden gebruikt in een (regres)discussie met de zorgverzekeraar. Dergelijke gegevens mogen in principe wel worden gebruikt in (het vervolg van) de discussie met de Benadeelde zelf. Overigens gelden er onder de AVG nog striktere voorwaarden ten aanzien van de informatieplicht van de Verantwoordelijke als onder de </a:t>
            </a:r>
            <a:r>
              <a:rPr lang="nl-NL" baseline="0" dirty="0" err="1"/>
              <a:t>Wbp</a:t>
            </a:r>
            <a:r>
              <a:rPr lang="nl-NL" baseline="0" dirty="0"/>
              <a:t>. Zie artikel 14 AVG voor deze informatieverplichtingen bij verkrijging van persoonsgegevens van derden. Kortom: er dient in principe een strikte scheiding te worden aangelegd voor zover op grond van artikel 5 AVG sprake is van een met het verzameldoel onverenigbare wijze van verdere gegevensverwerking.</a:t>
            </a:r>
            <a:endParaRPr lang="nl-NL" dirty="0"/>
          </a:p>
        </p:txBody>
      </p:sp>
    </p:spTree>
    <p:extLst>
      <p:ext uri="{BB962C8B-B14F-4D97-AF65-F5344CB8AC3E}">
        <p14:creationId xmlns:p14="http://schemas.microsoft.com/office/powerpoint/2010/main" val="332602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is het</a:t>
            </a:r>
            <a:r>
              <a:rPr lang="nl-NL" baseline="0" dirty="0"/>
              <a:t> vereiste van doelbinding van belang (artikel 5 AVG). Gegevens die zijn verzameld ter beoordeling van de vordering van een Benadeelde mogen vervolgens niet zomaar worden gebruikt voor andere doeleinden. Zo mogen gegevens die ten behoeve van beoordeling van de vordering van de Benadeelde zijn ontvangen van diens werkgever naar mijn oordeel niet zomaar worden gebruikt in een (regres)discussie met de zorgverzekeraar. Dergelijke gegevens mogen in principe wel worden gebruikt in (het vervolg van) de discussie met de Benadeelde zelf. Overigens gelden er onder de AVG nog striktere voorwaarden ten aanzien van de informatieplicht van de Verantwoordelijke als onder de </a:t>
            </a:r>
            <a:r>
              <a:rPr lang="nl-NL" baseline="0" dirty="0" err="1"/>
              <a:t>Wbp</a:t>
            </a:r>
            <a:r>
              <a:rPr lang="nl-NL" baseline="0" dirty="0"/>
              <a:t>. Zie artikel 14 AVG voor deze informatieverplichtingen bij verkrijging van persoonsgegevens van derden. Kortom: er dient in principe een strikte scheiding te worden aangelegd voor zover op grond van artikel 5 AVG sprake is van een met het verzameldoel onverenigbare wijze van verdere gegevensverwerking.</a:t>
            </a:r>
            <a:endParaRPr lang="nl-NL" dirty="0"/>
          </a:p>
        </p:txBody>
      </p:sp>
    </p:spTree>
    <p:extLst>
      <p:ext uri="{BB962C8B-B14F-4D97-AF65-F5344CB8AC3E}">
        <p14:creationId xmlns:p14="http://schemas.microsoft.com/office/powerpoint/2010/main" val="2639589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is het</a:t>
            </a:r>
            <a:r>
              <a:rPr lang="nl-NL" baseline="0" dirty="0"/>
              <a:t> vereiste van doelbinding van belang (artikel 5 AVG). Gegevens die zijn verzameld ter beoordeling van de vordering van een Benadeelde mogen vervolgens niet zomaar worden gebruikt voor andere doeleinden. Zo mogen gegevens die ten behoeve van beoordeling van de vordering van de Benadeelde zijn ontvangen van diens werkgever naar mijn oordeel niet zomaar worden gebruikt in een (regres)discussie met de zorgverzekeraar. Dergelijke gegevens mogen in principe wel worden gebruikt in (het vervolg van) de discussie met de Benadeelde zelf. Overigens gelden er onder de AVG nog striktere voorwaarden ten aanzien van de informatieplicht van de Verantwoordelijke als onder de </a:t>
            </a:r>
            <a:r>
              <a:rPr lang="nl-NL" baseline="0" dirty="0" err="1"/>
              <a:t>Wbp</a:t>
            </a:r>
            <a:r>
              <a:rPr lang="nl-NL" baseline="0" dirty="0"/>
              <a:t>. Zie artikel 14 AVG voor deze informatieverplichtingen bij verkrijging van persoonsgegevens van derden. Kortom: er dient in principe een strikte scheiding te worden aangelegd voor zover op grond van artikel 5 AVG sprake is van een met het verzameldoel onverenigbare wijze van verdere gegevensverwerking.</a:t>
            </a:r>
            <a:endParaRPr lang="nl-NL" dirty="0"/>
          </a:p>
        </p:txBody>
      </p:sp>
    </p:spTree>
    <p:extLst>
      <p:ext uri="{BB962C8B-B14F-4D97-AF65-F5344CB8AC3E}">
        <p14:creationId xmlns:p14="http://schemas.microsoft.com/office/powerpoint/2010/main" val="53517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1255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de sheets hierna. </a:t>
            </a:r>
          </a:p>
        </p:txBody>
      </p:sp>
    </p:spTree>
    <p:extLst>
      <p:ext uri="{BB962C8B-B14F-4D97-AF65-F5344CB8AC3E}">
        <p14:creationId xmlns:p14="http://schemas.microsoft.com/office/powerpoint/2010/main" val="267217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400" indent="-914400" eaLnBrk="1" hangingPunct="1">
              <a:spcBef>
                <a:spcPts val="2400"/>
              </a:spcBef>
              <a:buFontTx/>
              <a:buAutoNum type="arabicPeriod"/>
              <a:defRPr/>
            </a:pPr>
            <a:r>
              <a:rPr lang="nl-NL" altLang="nl-NL" dirty="0"/>
              <a:t>Doel: welbepaald, uitdrukkelijk omschreven en gerechtvaardigd</a:t>
            </a:r>
          </a:p>
          <a:p>
            <a:pPr marL="914400" indent="-914400" eaLnBrk="1" hangingPunct="1">
              <a:spcBef>
                <a:spcPts val="2400"/>
              </a:spcBef>
              <a:buFontTx/>
              <a:buAutoNum type="arabicPeriod"/>
              <a:defRPr/>
            </a:pPr>
            <a:r>
              <a:rPr lang="nl-NL" altLang="nl-NL" dirty="0"/>
              <a:t>Minimale gegevensverwerking: toereikend, relevant en beperkt tot noodzaak</a:t>
            </a:r>
          </a:p>
          <a:p>
            <a:pPr marL="914400" indent="-914400" eaLnBrk="1" hangingPunct="1">
              <a:spcBef>
                <a:spcPts val="2400"/>
              </a:spcBef>
              <a:buFontTx/>
              <a:buAutoNum type="arabicPeriod"/>
              <a:defRPr/>
            </a:pPr>
            <a:r>
              <a:rPr lang="nl-NL" altLang="nl-NL" dirty="0"/>
              <a:t>Juistheid:</a:t>
            </a:r>
            <a:r>
              <a:rPr lang="nl-NL" altLang="nl-NL" baseline="0" dirty="0"/>
              <a:t> </a:t>
            </a:r>
            <a:r>
              <a:rPr lang="nl-NL" altLang="nl-NL" dirty="0"/>
              <a:t>juist en actueel; zo nodig wissen of rectificeren</a:t>
            </a:r>
          </a:p>
          <a:p>
            <a:pPr marL="914400" indent="-914400" eaLnBrk="1" hangingPunct="1">
              <a:spcBef>
                <a:spcPts val="2400"/>
              </a:spcBef>
              <a:buFontTx/>
              <a:buAutoNum type="arabicPeriod"/>
              <a:defRPr/>
            </a:pPr>
            <a:r>
              <a:rPr lang="nl-NL" altLang="nl-NL" dirty="0"/>
              <a:t>Opslagbeperking: niet langer identificeerbaar</a:t>
            </a:r>
            <a:r>
              <a:rPr lang="nl-NL" altLang="nl-NL" baseline="0" dirty="0"/>
              <a:t> </a:t>
            </a:r>
            <a:r>
              <a:rPr lang="nl-NL" altLang="nl-NL" dirty="0"/>
              <a:t>bewaren dan noodzakelijk voor doel</a:t>
            </a:r>
          </a:p>
          <a:p>
            <a:pPr marL="914400" indent="-914400" eaLnBrk="1" hangingPunct="1">
              <a:spcBef>
                <a:spcPts val="2400"/>
              </a:spcBef>
              <a:buFontTx/>
              <a:buAutoNum type="arabicPeriod"/>
              <a:defRPr/>
            </a:pPr>
            <a:r>
              <a:rPr lang="nl-NL" altLang="nl-NL" dirty="0"/>
              <a:t>Integriteit en vertrouwelijkheid: passende technische en/of organisatorische maatregelen</a:t>
            </a:r>
          </a:p>
          <a:p>
            <a:endParaRPr lang="nl-NL" dirty="0"/>
          </a:p>
        </p:txBody>
      </p:sp>
    </p:spTree>
    <p:extLst>
      <p:ext uri="{BB962C8B-B14F-4D97-AF65-F5344CB8AC3E}">
        <p14:creationId xmlns:p14="http://schemas.microsoft.com/office/powerpoint/2010/main" val="378730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400" indent="-914400" eaLnBrk="1" hangingPunct="1">
              <a:spcBef>
                <a:spcPts val="2400"/>
              </a:spcBef>
              <a:buFontTx/>
              <a:buAutoNum type="arabicPeriod"/>
              <a:defRPr/>
            </a:pPr>
            <a:r>
              <a:rPr lang="nl-NL" altLang="nl-NL" dirty="0"/>
              <a:t>Doel: welbepaald, uitdrukkelijk omschreven en gerechtvaardigd</a:t>
            </a:r>
          </a:p>
          <a:p>
            <a:pPr marL="914400" indent="-914400" eaLnBrk="1" hangingPunct="1">
              <a:spcBef>
                <a:spcPts val="2400"/>
              </a:spcBef>
              <a:buFontTx/>
              <a:buAutoNum type="arabicPeriod"/>
              <a:defRPr/>
            </a:pPr>
            <a:r>
              <a:rPr lang="nl-NL" altLang="nl-NL" dirty="0"/>
              <a:t>Minimale gegevensverwerking: toereikend, relevant en beperkt tot noodzaak</a:t>
            </a:r>
          </a:p>
          <a:p>
            <a:pPr marL="914400" indent="-914400" eaLnBrk="1" hangingPunct="1">
              <a:spcBef>
                <a:spcPts val="2400"/>
              </a:spcBef>
              <a:buFontTx/>
              <a:buAutoNum type="arabicPeriod"/>
              <a:defRPr/>
            </a:pPr>
            <a:r>
              <a:rPr lang="nl-NL" altLang="nl-NL" dirty="0"/>
              <a:t>Juistheid:</a:t>
            </a:r>
            <a:r>
              <a:rPr lang="nl-NL" altLang="nl-NL" baseline="0" dirty="0"/>
              <a:t> </a:t>
            </a:r>
            <a:r>
              <a:rPr lang="nl-NL" altLang="nl-NL" dirty="0"/>
              <a:t>juist en actueel; zo nodig wissen of rectificeren</a:t>
            </a:r>
          </a:p>
          <a:p>
            <a:pPr marL="914400" indent="-914400" eaLnBrk="1" hangingPunct="1">
              <a:spcBef>
                <a:spcPts val="2400"/>
              </a:spcBef>
              <a:buFontTx/>
              <a:buAutoNum type="arabicPeriod"/>
              <a:defRPr/>
            </a:pPr>
            <a:r>
              <a:rPr lang="nl-NL" altLang="nl-NL" dirty="0"/>
              <a:t>Opslagbeperking: niet langer identificeerbaar</a:t>
            </a:r>
            <a:r>
              <a:rPr lang="nl-NL" altLang="nl-NL" baseline="0" dirty="0"/>
              <a:t> </a:t>
            </a:r>
            <a:r>
              <a:rPr lang="nl-NL" altLang="nl-NL" dirty="0"/>
              <a:t>bewaren dan noodzakelijk voor doel</a:t>
            </a:r>
          </a:p>
          <a:p>
            <a:pPr marL="914400" indent="-914400" eaLnBrk="1" hangingPunct="1">
              <a:spcBef>
                <a:spcPts val="2400"/>
              </a:spcBef>
              <a:buFontTx/>
              <a:buAutoNum type="arabicPeriod"/>
              <a:defRPr/>
            </a:pPr>
            <a:r>
              <a:rPr lang="nl-NL" altLang="nl-NL" dirty="0"/>
              <a:t>Integriteit en vertrouwelijkheid: passende technische en/of organisatorische maatregelen</a:t>
            </a:r>
          </a:p>
          <a:p>
            <a:endParaRPr lang="nl-NL" dirty="0"/>
          </a:p>
        </p:txBody>
      </p:sp>
    </p:spTree>
    <p:extLst>
      <p:ext uri="{BB962C8B-B14F-4D97-AF65-F5344CB8AC3E}">
        <p14:creationId xmlns:p14="http://schemas.microsoft.com/office/powerpoint/2010/main" val="314540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hangt</a:t>
            </a:r>
            <a:r>
              <a:rPr lang="nl-NL" baseline="0" dirty="0"/>
              <a:t> af van het antwoord op de vraag of er sprake is van een Verantwoordelijke en een Verwerker (die niet zelfstandig toestemming hoeft te vragen), of twee – al dan niet gezamenlijk – Verantwoordelijken (die in principe beide afzonderlijk toestemming moeten hebben). Toestemming voor verwerking van persoonsgegevens door beide Verantwoordelijken kan overigens best door één van beiden worden (op)gevraagd. Voor de Betrokkene dient het dan wel ondubbelzinnig duidelijk te zijn dat voor gegevensverwerking door beide Verantwoordelijken afzonderlijk toestemming wordt verleend. Bovendien moeten beide Verantwoordelijken afzonderlijk kunnen aantonen dat zij die toestemming hebben verkregen. De niet (op)vragende Verantwoordelijke dient er zich dus van te vergewissen dat e.e.a. goed gebeurt en dient daarvan naderhand ook een kopie te vragen t.b.v. de eigen administratie.</a:t>
            </a:r>
            <a:endParaRPr lang="nl-NL" dirty="0"/>
          </a:p>
        </p:txBody>
      </p:sp>
    </p:spTree>
    <p:extLst>
      <p:ext uri="{BB962C8B-B14F-4D97-AF65-F5344CB8AC3E}">
        <p14:creationId xmlns:p14="http://schemas.microsoft.com/office/powerpoint/2010/main" val="3537471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hangt</a:t>
            </a:r>
            <a:r>
              <a:rPr lang="nl-NL" baseline="0" dirty="0"/>
              <a:t> af van het antwoord op de vraag of er sprake is van een Verantwoordelijke en een Verwerker (die niet zelfstandig toestemming hoeft te vragen), of twee – al dan niet gezamenlijk – Verantwoordelijken (die in principe beide afzonderlijk toestemming moeten hebben). Toestemming voor verwerking van persoonsgegevens door beide Verantwoordelijken kan overigens best door één van beiden worden (op)gevraagd. Voor de Betrokkene dient het dan wel ondubbelzinnig duidelijk te zijn dat voor gegevensverwerking door beide Verantwoordelijken afzonderlijk toestemming wordt verleend. Bovendien moeten beide Verantwoordelijken afzonderlijk kunnen aantonen dat zij die toestemming hebben verkregen. De niet (op)vragende Verantwoordelijke dient er zich dus van te vergewissen dat e.e.a. goed gebeurt en dient daarvan naderhand ook een kopie te vragen t.b.v. de eigen administratie.</a:t>
            </a:r>
            <a:endParaRPr lang="nl-NL" dirty="0"/>
          </a:p>
        </p:txBody>
      </p:sp>
    </p:spTree>
    <p:extLst>
      <p:ext uri="{BB962C8B-B14F-4D97-AF65-F5344CB8AC3E}">
        <p14:creationId xmlns:p14="http://schemas.microsoft.com/office/powerpoint/2010/main" val="3180479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hangt</a:t>
            </a:r>
            <a:r>
              <a:rPr lang="nl-NL" baseline="0" dirty="0"/>
              <a:t> af van het antwoord op de vraag of er sprake is van een Verantwoordelijke en een Verwerker (die niet zelfstandig toestemming hoeft te vragen), of twee – al dan niet gezamenlijk – Verantwoordelijken (die in principe beide afzonderlijk toestemming moeten hebben). Toestemming voor verwerking van persoonsgegevens door beide Verantwoordelijken kan overigens best door één van beiden worden (op)gevraagd. Voor de Betrokkene dient het dan wel ondubbelzinnig duidelijk te zijn dat voor gegevensverwerking door beide Verantwoordelijken afzonderlijk toestemming wordt verleend. Bovendien moeten beide Verantwoordelijken afzonderlijk kunnen aantonen dat zij die toestemming hebben verkregen. De niet (op)vragende Verantwoordelijke dient er zich dus van te vergewissen dat e.e.a. goed gebeurt en dient daarvan naderhand ook een kopie te vragen t.b.v. de eigen administratie.</a:t>
            </a:r>
            <a:endParaRPr lang="nl-NL" dirty="0"/>
          </a:p>
        </p:txBody>
      </p:sp>
    </p:spTree>
    <p:extLst>
      <p:ext uri="{BB962C8B-B14F-4D97-AF65-F5344CB8AC3E}">
        <p14:creationId xmlns:p14="http://schemas.microsoft.com/office/powerpoint/2010/main" val="3331163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 midden kopie">
    <p:spTree>
      <p:nvGrpSpPr>
        <p:cNvPr id="1" name=""/>
        <p:cNvGrpSpPr/>
        <p:nvPr/>
      </p:nvGrpSpPr>
      <p:grpSpPr>
        <a:xfrm>
          <a:off x="0" y="0"/>
          <a:ext cx="0" cy="0"/>
          <a:chOff x="0" y="0"/>
          <a:chExt cx="0" cy="0"/>
        </a:xfrm>
      </p:grpSpPr>
      <p:sp>
        <p:nvSpPr>
          <p:cNvPr id="3" name="Rechthoek"/>
          <p:cNvSpPr/>
          <p:nvPr/>
        </p:nvSpPr>
        <p:spPr>
          <a:xfrm>
            <a:off x="21209000" y="11188700"/>
            <a:ext cx="3178175" cy="1731963"/>
          </a:xfrm>
          <a:prstGeom prst="rect">
            <a:avLst/>
          </a:prstGeom>
          <a:solidFill>
            <a:srgbClr val="FFFFFF"/>
          </a:solidFill>
          <a:ln w="12700">
            <a:miter lim="400000"/>
          </a:ln>
          <a:effectLst>
            <a:outerShdw blurRad="114300" dist="36690" dir="5400000" rotWithShape="0">
              <a:srgbClr val="000000">
                <a:alpha val="25000"/>
              </a:srgbClr>
            </a:outerShdw>
          </a:effectLst>
        </p:spPr>
        <p:txBody>
          <a:bodyPr lIns="0" tIns="0" rIns="0" bIns="0" anchor="ctr"/>
          <a:lstStyle/>
          <a:p>
            <a:pPr algn="ctr" fontAlgn="auto" hangingPunct="0">
              <a:spcBef>
                <a:spcPts val="0"/>
              </a:spcBef>
              <a:spcAft>
                <a:spcPts val="0"/>
              </a:spcAft>
              <a:defRPr sz="3200" b="0">
                <a:solidFill>
                  <a:srgbClr val="FFFFFF"/>
                </a:solidFill>
                <a:latin typeface="Helvetica Neue Medium"/>
                <a:ea typeface="Helvetica Neue Medium"/>
                <a:cs typeface="Helvetica Neue Medium"/>
                <a:sym typeface="Helvetica Neue Medium"/>
              </a:defRPr>
            </a:pPr>
            <a:endParaRPr sz="3200" b="0" kern="0">
              <a:solidFill>
                <a:srgbClr val="FFFFFF"/>
              </a:solidFill>
              <a:latin typeface="Helvetica Neue Medium"/>
              <a:ea typeface="Helvetica Neue Medium"/>
              <a:cs typeface="Helvetica Neue Medium"/>
              <a:sym typeface="Helvetica Neue Medium"/>
            </a:endParaRPr>
          </a:p>
        </p:txBody>
      </p:sp>
      <p:pic>
        <p:nvPicPr>
          <p:cNvPr id="4" name="Afbeelding" descr="Afbeeld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1588" y="11418888"/>
            <a:ext cx="2286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5" name="Groepeer"/>
          <p:cNvGrpSpPr>
            <a:grpSpLocks/>
          </p:cNvGrpSpPr>
          <p:nvPr/>
        </p:nvGrpSpPr>
        <p:grpSpPr bwMode="auto">
          <a:xfrm>
            <a:off x="4763" y="13211175"/>
            <a:ext cx="24379237" cy="0"/>
            <a:chOff x="0" y="0"/>
            <a:chExt cx="24379277" cy="0"/>
          </a:xfrm>
        </p:grpSpPr>
        <p:sp>
          <p:nvSpPr>
            <p:cNvPr id="6" name="Lijn"/>
            <p:cNvSpPr>
              <a:spLocks noChangeShapeType="1"/>
            </p:cNvSpPr>
            <p:nvPr/>
          </p:nvSpPr>
          <p:spPr bwMode="auto">
            <a:xfrm>
              <a:off x="0" y="0"/>
              <a:ext cx="24373842" cy="0"/>
            </a:xfrm>
            <a:prstGeom prst="line">
              <a:avLst/>
            </a:prstGeom>
            <a:noFill/>
            <a:ln w="127000">
              <a:solidFill>
                <a:srgbClr val="004A99"/>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7" name="Lijn"/>
            <p:cNvSpPr>
              <a:spLocks noChangeShapeType="1"/>
            </p:cNvSpPr>
            <p:nvPr/>
          </p:nvSpPr>
          <p:spPr bwMode="auto">
            <a:xfrm>
              <a:off x="18414153" y="0"/>
              <a:ext cx="2027401" cy="0"/>
            </a:xfrm>
            <a:prstGeom prst="line">
              <a:avLst/>
            </a:prstGeom>
            <a:noFill/>
            <a:ln w="127000">
              <a:solidFill>
                <a:srgbClr val="D0043C"/>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8" name="Lijn"/>
            <p:cNvSpPr>
              <a:spLocks noChangeShapeType="1"/>
            </p:cNvSpPr>
            <p:nvPr/>
          </p:nvSpPr>
          <p:spPr bwMode="auto">
            <a:xfrm>
              <a:off x="20435992" y="0"/>
              <a:ext cx="764511" cy="0"/>
            </a:xfrm>
            <a:prstGeom prst="line">
              <a:avLst/>
            </a:prstGeom>
            <a:noFill/>
            <a:ln w="127000">
              <a:solidFill>
                <a:srgbClr val="CB6568"/>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9" name="Lijn"/>
            <p:cNvSpPr>
              <a:spLocks noChangeShapeType="1"/>
            </p:cNvSpPr>
            <p:nvPr/>
          </p:nvSpPr>
          <p:spPr bwMode="auto">
            <a:xfrm>
              <a:off x="21197992" y="0"/>
              <a:ext cx="3181287" cy="0"/>
            </a:xfrm>
            <a:prstGeom prst="line">
              <a:avLst/>
            </a:prstGeom>
            <a:noFill/>
            <a:ln w="127000">
              <a:solidFill>
                <a:srgbClr val="EED7D1"/>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grpSp>
      <p:sp>
        <p:nvSpPr>
          <p:cNvPr id="19" name="Titeltekst"/>
          <p:cNvSpPr txBox="1">
            <a:spLocks noGrp="1"/>
          </p:cNvSpPr>
          <p:nvPr>
            <p:ph type="title"/>
          </p:nvPr>
        </p:nvSpPr>
        <p:spPr>
          <a:xfrm>
            <a:off x="1778000" y="1778000"/>
            <a:ext cx="20828000" cy="4648200"/>
          </a:xfrm>
          <a:prstGeom prst="rect">
            <a:avLst/>
          </a:prstGeom>
        </p:spPr>
        <p:txBody>
          <a:bodyPr anchor="t"/>
          <a:lstStyle>
            <a:lvl1pPr>
              <a:defRPr>
                <a:solidFill>
                  <a:srgbClr val="004A99"/>
                </a:solidFill>
              </a:defRPr>
            </a:lvl1pPr>
          </a:lstStyle>
          <a:p>
            <a:r>
              <a:t>Titeltekst</a:t>
            </a:r>
          </a:p>
        </p:txBody>
      </p:sp>
      <p:sp>
        <p:nvSpPr>
          <p:cNvPr id="10" name="Dianummer"/>
          <p:cNvSpPr txBox="1">
            <a:spLocks noGrp="1"/>
          </p:cNvSpPr>
          <p:nvPr>
            <p:ph type="sldNum" sz="quarter" idx="10"/>
          </p:nvPr>
        </p:nvSpPr>
        <p:spPr/>
        <p:txBody>
          <a:bodyPr/>
          <a:lstStyle>
            <a:lvl1pPr>
              <a:defRPr/>
            </a:lvl1pPr>
          </a:lstStyle>
          <a:p>
            <a:pPr>
              <a:defRPr/>
            </a:pPr>
            <a:fld id="{917660F7-612B-437E-A672-2D1438D93E22}" type="slidenum">
              <a:rPr lang="nl-NL" altLang="nl-NL"/>
              <a:pPr>
                <a:defRPr/>
              </a:pPr>
              <a:t>‹nr.›</a:t>
            </a:fld>
            <a:endParaRPr lang="nl-NL" altLang="nl-NL"/>
          </a:p>
        </p:txBody>
      </p:sp>
    </p:spTree>
    <p:extLst>
      <p:ext uri="{BB962C8B-B14F-4D97-AF65-F5344CB8AC3E}">
        <p14:creationId xmlns:p14="http://schemas.microsoft.com/office/powerpoint/2010/main" val="6381865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34" name="samuel-zeller-362064.jpg"/>
          <p:cNvSpPr>
            <a:spLocks noGrp="1"/>
          </p:cNvSpPr>
          <p:nvPr>
            <p:ph type="pic" idx="13"/>
          </p:nvPr>
        </p:nvSpPr>
        <p:spPr>
          <a:xfrm>
            <a:off x="0" y="0"/>
            <a:ext cx="24384000" cy="13716000"/>
          </a:xfrm>
          <a:prstGeom prst="rect">
            <a:avLst/>
          </a:prstGeom>
        </p:spPr>
        <p:txBody>
          <a:bodyPr lIns="91439" tIns="45719" rIns="91439" bIns="45719" anchor="t">
            <a:noAutofit/>
          </a:bodyPr>
          <a:lstStyle/>
          <a:p>
            <a:pPr lvl="0"/>
            <a:endParaRPr noProof="0">
              <a:sym typeface="Helvetica Neue"/>
            </a:endParaRPr>
          </a:p>
        </p:txBody>
      </p:sp>
      <p:sp>
        <p:nvSpPr>
          <p:cNvPr id="3" name="Dianummer"/>
          <p:cNvSpPr txBox="1">
            <a:spLocks noGrp="1"/>
          </p:cNvSpPr>
          <p:nvPr>
            <p:ph type="sldNum" sz="quarter" idx="14"/>
          </p:nvPr>
        </p:nvSpPr>
        <p:spPr>
          <a:ln/>
        </p:spPr>
        <p:txBody>
          <a:bodyPr/>
          <a:lstStyle>
            <a:lvl1pPr>
              <a:defRPr/>
            </a:lvl1pPr>
          </a:lstStyle>
          <a:p>
            <a:pPr>
              <a:defRPr/>
            </a:pPr>
            <a:fld id="{4F853360-48F3-4974-BA79-909D9CE3DCE5}" type="slidenum">
              <a:rPr lang="nl-NL" altLang="nl-NL"/>
              <a:pPr>
                <a:defRPr/>
              </a:pPr>
              <a:t>‹nr.›</a:t>
            </a:fld>
            <a:endParaRPr lang="nl-NL" altLang="nl-NL"/>
          </a:p>
        </p:txBody>
      </p:sp>
    </p:spTree>
    <p:extLst>
      <p:ext uri="{BB962C8B-B14F-4D97-AF65-F5344CB8AC3E}">
        <p14:creationId xmlns:p14="http://schemas.microsoft.com/office/powerpoint/2010/main" val="32778198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en opsomming">
    <p:spTree>
      <p:nvGrpSpPr>
        <p:cNvPr id="1" name=""/>
        <p:cNvGrpSpPr/>
        <p:nvPr/>
      </p:nvGrpSpPr>
      <p:grpSpPr>
        <a:xfrm>
          <a:off x="0" y="0"/>
          <a:ext cx="0" cy="0"/>
          <a:chOff x="0" y="0"/>
          <a:chExt cx="0" cy="0"/>
        </a:xfrm>
      </p:grpSpPr>
      <p:grpSp>
        <p:nvGrpSpPr>
          <p:cNvPr id="4" name="Groepeer"/>
          <p:cNvGrpSpPr>
            <a:grpSpLocks/>
          </p:cNvGrpSpPr>
          <p:nvPr/>
        </p:nvGrpSpPr>
        <p:grpSpPr bwMode="auto">
          <a:xfrm>
            <a:off x="4763" y="13211175"/>
            <a:ext cx="24379237" cy="0"/>
            <a:chOff x="0" y="0"/>
            <a:chExt cx="24379277" cy="0"/>
          </a:xfrm>
        </p:grpSpPr>
        <p:sp>
          <p:nvSpPr>
            <p:cNvPr id="5" name="Lijn"/>
            <p:cNvSpPr>
              <a:spLocks noChangeShapeType="1"/>
            </p:cNvSpPr>
            <p:nvPr/>
          </p:nvSpPr>
          <p:spPr bwMode="auto">
            <a:xfrm>
              <a:off x="0" y="0"/>
              <a:ext cx="24373842" cy="0"/>
            </a:xfrm>
            <a:prstGeom prst="line">
              <a:avLst/>
            </a:prstGeom>
            <a:noFill/>
            <a:ln w="127000">
              <a:solidFill>
                <a:srgbClr val="004A99"/>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6" name="Lijn"/>
            <p:cNvSpPr>
              <a:spLocks noChangeShapeType="1"/>
            </p:cNvSpPr>
            <p:nvPr/>
          </p:nvSpPr>
          <p:spPr bwMode="auto">
            <a:xfrm>
              <a:off x="18414153" y="0"/>
              <a:ext cx="2027401" cy="0"/>
            </a:xfrm>
            <a:prstGeom prst="line">
              <a:avLst/>
            </a:prstGeom>
            <a:noFill/>
            <a:ln w="127000">
              <a:solidFill>
                <a:srgbClr val="D0043C"/>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7" name="Lijn"/>
            <p:cNvSpPr>
              <a:spLocks noChangeShapeType="1"/>
            </p:cNvSpPr>
            <p:nvPr/>
          </p:nvSpPr>
          <p:spPr bwMode="auto">
            <a:xfrm>
              <a:off x="20435992" y="0"/>
              <a:ext cx="764511" cy="0"/>
            </a:xfrm>
            <a:prstGeom prst="line">
              <a:avLst/>
            </a:prstGeom>
            <a:noFill/>
            <a:ln w="127000">
              <a:solidFill>
                <a:srgbClr val="CB6568"/>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8" name="Lijn"/>
            <p:cNvSpPr>
              <a:spLocks noChangeShapeType="1"/>
            </p:cNvSpPr>
            <p:nvPr/>
          </p:nvSpPr>
          <p:spPr bwMode="auto">
            <a:xfrm>
              <a:off x="21197992" y="0"/>
              <a:ext cx="3181287" cy="0"/>
            </a:xfrm>
            <a:prstGeom prst="line">
              <a:avLst/>
            </a:prstGeom>
            <a:noFill/>
            <a:ln w="127000">
              <a:solidFill>
                <a:srgbClr val="EED7D1"/>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grpSp>
      <p:grpSp>
        <p:nvGrpSpPr>
          <p:cNvPr id="9" name="Groepeer"/>
          <p:cNvGrpSpPr>
            <a:grpSpLocks/>
          </p:cNvGrpSpPr>
          <p:nvPr/>
        </p:nvGrpSpPr>
        <p:grpSpPr bwMode="auto">
          <a:xfrm>
            <a:off x="21209000" y="11176000"/>
            <a:ext cx="3178175" cy="1731963"/>
            <a:chOff x="71516" y="0"/>
            <a:chExt cx="3177844" cy="1731966"/>
          </a:xfrm>
        </p:grpSpPr>
        <p:sp>
          <p:nvSpPr>
            <p:cNvPr id="10" name="Rechthoek"/>
            <p:cNvSpPr/>
            <p:nvPr/>
          </p:nvSpPr>
          <p:spPr>
            <a:xfrm>
              <a:off x="71516" y="0"/>
              <a:ext cx="3177844" cy="1731966"/>
            </a:xfrm>
            <a:prstGeom prst="rect">
              <a:avLst/>
            </a:prstGeom>
            <a:solidFill>
              <a:srgbClr val="FFFFFF"/>
            </a:solidFill>
            <a:ln w="12700" cap="flat">
              <a:noFill/>
              <a:miter lim="400000"/>
            </a:ln>
            <a:effectLst>
              <a:outerShdw blurRad="114300" dist="36690" dir="5400000" rotWithShape="0">
                <a:srgbClr val="000000">
                  <a:alpha val="25000"/>
                </a:srgbClr>
              </a:outerShdw>
            </a:effectLst>
          </p:spPr>
          <p:txBody>
            <a:bodyPr lIns="0" tIns="0" rIns="0" bIns="0" anchor="ctr"/>
            <a:lstStyle/>
            <a:p>
              <a:pPr algn="ctr" fontAlgn="auto" hangingPunct="0">
                <a:spcBef>
                  <a:spcPts val="0"/>
                </a:spcBef>
                <a:spcAft>
                  <a:spcPts val="0"/>
                </a:spcAft>
                <a:defRPr sz="3200" b="0">
                  <a:solidFill>
                    <a:srgbClr val="FFFFFF"/>
                  </a:solidFill>
                  <a:latin typeface="Helvetica Neue Medium"/>
                  <a:ea typeface="Helvetica Neue Medium"/>
                  <a:cs typeface="Helvetica Neue Medium"/>
                  <a:sym typeface="Helvetica Neue Medium"/>
                </a:defRPr>
              </a:pPr>
              <a:endParaRPr sz="3200" b="0" kern="0">
                <a:solidFill>
                  <a:srgbClr val="FFFFFF"/>
                </a:solidFill>
                <a:latin typeface="Helvetica Neue Medium"/>
                <a:ea typeface="Helvetica Neue Medium"/>
                <a:cs typeface="Helvetica Neue Medium"/>
                <a:sym typeface="Helvetica Neue Medium"/>
              </a:endParaRPr>
            </a:p>
          </p:txBody>
        </p:sp>
        <p:pic>
          <p:nvPicPr>
            <p:cNvPr id="11" name="Afbeelding" descr="Afbeeld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939" y="255562"/>
              <a:ext cx="2286001" cy="117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75" name="Titeltekst"/>
          <p:cNvSpPr txBox="1">
            <a:spLocks noGrp="1"/>
          </p:cNvSpPr>
          <p:nvPr>
            <p:ph type="title"/>
          </p:nvPr>
        </p:nvSpPr>
        <p:spPr>
          <a:xfrm>
            <a:off x="1689100" y="1778000"/>
            <a:ext cx="21005800" cy="2286000"/>
          </a:xfrm>
          <a:prstGeom prst="rect">
            <a:avLst/>
          </a:prstGeom>
        </p:spPr>
        <p:txBody>
          <a:bodyPr anchor="t"/>
          <a:lstStyle>
            <a:lvl1pPr>
              <a:defRPr>
                <a:solidFill>
                  <a:srgbClr val="004A99"/>
                </a:solidFill>
              </a:defRPr>
            </a:lvl1pPr>
          </a:lstStyle>
          <a:p>
            <a:r>
              <a:t>Titeltekst</a:t>
            </a:r>
          </a:p>
        </p:txBody>
      </p:sp>
      <p:sp>
        <p:nvSpPr>
          <p:cNvPr id="76" name="Hoofdtekst - niveau één…"/>
          <p:cNvSpPr txBox="1">
            <a:spLocks noGrp="1"/>
          </p:cNvSpPr>
          <p:nvPr>
            <p:ph type="body" idx="1"/>
          </p:nvPr>
        </p:nvSpPr>
        <p:spPr>
          <a:xfrm>
            <a:off x="1689100" y="3928566"/>
            <a:ext cx="21005800" cy="8517434"/>
          </a:xfrm>
          <a:prstGeom prst="rect">
            <a:avLst/>
          </a:prstGeom>
        </p:spPr>
        <p:txBody>
          <a:bodyPr/>
          <a:lstStyle>
            <a:lvl1pPr>
              <a:buClr>
                <a:srgbClr val="D0043C"/>
              </a:buClr>
              <a:buSzPct val="75000"/>
            </a:lvl1pPr>
            <a:lvl2pPr marL="635000">
              <a:buClr>
                <a:srgbClr val="D0043C"/>
              </a:buClr>
              <a:buSzPct val="75000"/>
            </a:lvl2pPr>
            <a:lvl3pPr marL="635000">
              <a:buClr>
                <a:srgbClr val="D0043C"/>
              </a:buClr>
              <a:buSzPct val="75000"/>
            </a:lvl3pPr>
            <a:lvl4pPr marL="635000">
              <a:buClr>
                <a:srgbClr val="D0043C"/>
              </a:buClr>
              <a:buSzPct val="75000"/>
            </a:lvl4pPr>
            <a:lvl5pPr marL="635000">
              <a:buClr>
                <a:srgbClr val="D0043C"/>
              </a:buClr>
              <a:buSzPct val="750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2" name="Dianummer"/>
          <p:cNvSpPr txBox="1">
            <a:spLocks noGrp="1"/>
          </p:cNvSpPr>
          <p:nvPr>
            <p:ph type="sldNum" sz="quarter" idx="10"/>
          </p:nvPr>
        </p:nvSpPr>
        <p:spPr/>
        <p:txBody>
          <a:bodyPr/>
          <a:lstStyle>
            <a:lvl1pPr>
              <a:defRPr/>
            </a:lvl1pPr>
          </a:lstStyle>
          <a:p>
            <a:pPr>
              <a:defRPr/>
            </a:pPr>
            <a:fld id="{D2A6674A-DDCA-4BA8-AAB7-7640833428D5}" type="slidenum">
              <a:rPr lang="nl-NL" altLang="nl-NL"/>
              <a:pPr>
                <a:defRPr/>
              </a:pPr>
              <a:t>‹nr.›</a:t>
            </a:fld>
            <a:endParaRPr lang="nl-NL" altLang="nl-NL"/>
          </a:p>
        </p:txBody>
      </p:sp>
    </p:spTree>
    <p:extLst>
      <p:ext uri="{BB962C8B-B14F-4D97-AF65-F5344CB8AC3E}">
        <p14:creationId xmlns:p14="http://schemas.microsoft.com/office/powerpoint/2010/main" val="81645011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026" name="Groepeer"/>
          <p:cNvGrpSpPr>
            <a:grpSpLocks/>
          </p:cNvGrpSpPr>
          <p:nvPr/>
        </p:nvGrpSpPr>
        <p:grpSpPr bwMode="auto">
          <a:xfrm>
            <a:off x="21209000" y="11176000"/>
            <a:ext cx="3178175" cy="1731963"/>
            <a:chOff x="71516" y="0"/>
            <a:chExt cx="3177844" cy="1731966"/>
          </a:xfrm>
        </p:grpSpPr>
        <p:sp>
          <p:nvSpPr>
            <p:cNvPr id="2" name="Rechthoek"/>
            <p:cNvSpPr/>
            <p:nvPr/>
          </p:nvSpPr>
          <p:spPr>
            <a:xfrm>
              <a:off x="71516" y="0"/>
              <a:ext cx="3177844" cy="1731966"/>
            </a:xfrm>
            <a:prstGeom prst="rect">
              <a:avLst/>
            </a:prstGeom>
            <a:solidFill>
              <a:srgbClr val="FFFFFF"/>
            </a:solidFill>
            <a:ln w="12700" cap="flat">
              <a:noFill/>
              <a:miter lim="400000"/>
            </a:ln>
            <a:effectLst>
              <a:outerShdw blurRad="114300" dist="36690" dir="5400000" rotWithShape="0">
                <a:srgbClr val="000000">
                  <a:alpha val="25000"/>
                </a:srgbClr>
              </a:outerShdw>
            </a:effectLst>
          </p:spPr>
          <p:txBody>
            <a:bodyPr lIns="0" tIns="0" rIns="0" bIns="0" anchor="ctr"/>
            <a:lstStyle/>
            <a:p>
              <a:pPr algn="ctr" fontAlgn="auto" hangingPunct="0">
                <a:spcBef>
                  <a:spcPts val="0"/>
                </a:spcBef>
                <a:spcAft>
                  <a:spcPts val="0"/>
                </a:spcAft>
                <a:defRPr sz="3200" b="0">
                  <a:solidFill>
                    <a:srgbClr val="FFFFFF"/>
                  </a:solidFill>
                  <a:latin typeface="Helvetica Neue Medium"/>
                  <a:ea typeface="Helvetica Neue Medium"/>
                  <a:cs typeface="Helvetica Neue Medium"/>
                  <a:sym typeface="Helvetica Neue Medium"/>
                </a:defRPr>
              </a:pPr>
              <a:endParaRPr sz="3200" b="0" kern="0">
                <a:solidFill>
                  <a:srgbClr val="FFFFFF"/>
                </a:solidFill>
                <a:latin typeface="Helvetica Neue Medium"/>
                <a:ea typeface="Helvetica Neue Medium"/>
                <a:cs typeface="Helvetica Neue Medium"/>
                <a:sym typeface="Helvetica Neue Medium"/>
              </a:endParaRPr>
            </a:p>
          </p:txBody>
        </p:sp>
        <p:pic>
          <p:nvPicPr>
            <p:cNvPr id="1036" name="Afbeelding" descr="Afbeeld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3939" y="255562"/>
              <a:ext cx="2286001" cy="117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1027" name="Groepeer"/>
          <p:cNvGrpSpPr>
            <a:grpSpLocks/>
          </p:cNvGrpSpPr>
          <p:nvPr/>
        </p:nvGrpSpPr>
        <p:grpSpPr bwMode="auto">
          <a:xfrm>
            <a:off x="4763" y="13211175"/>
            <a:ext cx="24379237" cy="0"/>
            <a:chOff x="0" y="0"/>
            <a:chExt cx="24379277" cy="0"/>
          </a:xfrm>
        </p:grpSpPr>
        <p:sp>
          <p:nvSpPr>
            <p:cNvPr id="1031" name="Lijn"/>
            <p:cNvSpPr>
              <a:spLocks noChangeShapeType="1"/>
            </p:cNvSpPr>
            <p:nvPr/>
          </p:nvSpPr>
          <p:spPr bwMode="auto">
            <a:xfrm>
              <a:off x="0" y="0"/>
              <a:ext cx="24373842" cy="0"/>
            </a:xfrm>
            <a:prstGeom prst="line">
              <a:avLst/>
            </a:prstGeom>
            <a:noFill/>
            <a:ln w="127000">
              <a:solidFill>
                <a:srgbClr val="004A99"/>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1032" name="Lijn"/>
            <p:cNvSpPr>
              <a:spLocks noChangeShapeType="1"/>
            </p:cNvSpPr>
            <p:nvPr/>
          </p:nvSpPr>
          <p:spPr bwMode="auto">
            <a:xfrm>
              <a:off x="18414153" y="0"/>
              <a:ext cx="2027401" cy="0"/>
            </a:xfrm>
            <a:prstGeom prst="line">
              <a:avLst/>
            </a:prstGeom>
            <a:noFill/>
            <a:ln w="127000">
              <a:solidFill>
                <a:srgbClr val="D0043C"/>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1033" name="Lijn"/>
            <p:cNvSpPr>
              <a:spLocks noChangeShapeType="1"/>
            </p:cNvSpPr>
            <p:nvPr/>
          </p:nvSpPr>
          <p:spPr bwMode="auto">
            <a:xfrm>
              <a:off x="20435992" y="0"/>
              <a:ext cx="764511" cy="0"/>
            </a:xfrm>
            <a:prstGeom prst="line">
              <a:avLst/>
            </a:prstGeom>
            <a:noFill/>
            <a:ln w="127000">
              <a:solidFill>
                <a:srgbClr val="CB6568"/>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1034" name="Lijn"/>
            <p:cNvSpPr>
              <a:spLocks noChangeShapeType="1"/>
            </p:cNvSpPr>
            <p:nvPr/>
          </p:nvSpPr>
          <p:spPr bwMode="auto">
            <a:xfrm>
              <a:off x="21197992" y="0"/>
              <a:ext cx="3181287" cy="0"/>
            </a:xfrm>
            <a:prstGeom prst="line">
              <a:avLst/>
            </a:prstGeom>
            <a:noFill/>
            <a:ln w="127000">
              <a:solidFill>
                <a:srgbClr val="EED7D1"/>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grpSp>
      <p:sp>
        <p:nvSpPr>
          <p:cNvPr id="1028" name="Titeltekst"/>
          <p:cNvSpPr txBox="1">
            <a:spLocks noGrp="1"/>
          </p:cNvSpPr>
          <p:nvPr>
            <p:ph type="title"/>
          </p:nvPr>
        </p:nvSpPr>
        <p:spPr bwMode="auto">
          <a:xfrm>
            <a:off x="1689100" y="355600"/>
            <a:ext cx="2100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nl-NL" altLang="nl-NL">
                <a:sym typeface="Arial" pitchFamily="34" charset="0"/>
              </a:rPr>
              <a:t>Titeltekst</a:t>
            </a:r>
          </a:p>
        </p:txBody>
      </p:sp>
      <p:sp>
        <p:nvSpPr>
          <p:cNvPr id="1029" name="Hoofdtekst - niveau één…"/>
          <p:cNvSpPr txBox="1">
            <a:spLocks noGrp="1"/>
          </p:cNvSpPr>
          <p:nvPr>
            <p:ph type="body" idx="1"/>
          </p:nvPr>
        </p:nvSpPr>
        <p:spPr bwMode="auto">
          <a:xfrm>
            <a:off x="1689100" y="3149600"/>
            <a:ext cx="2100580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nl-NL" altLang="nl-NL">
                <a:sym typeface="Helvetica Neue"/>
              </a:rPr>
              <a:t>Hoofdtekst - niveau één</a:t>
            </a:r>
          </a:p>
          <a:p>
            <a:pPr lvl="1"/>
            <a:r>
              <a:rPr lang="nl-NL" altLang="nl-NL">
                <a:sym typeface="Helvetica Neue"/>
              </a:rPr>
              <a:t>Hoofdtekst - niveau twee</a:t>
            </a:r>
          </a:p>
          <a:p>
            <a:pPr lvl="2"/>
            <a:r>
              <a:rPr lang="nl-NL" altLang="nl-NL">
                <a:sym typeface="Helvetica Neue"/>
              </a:rPr>
              <a:t>Hoofdtekst - niveau drie</a:t>
            </a:r>
          </a:p>
          <a:p>
            <a:pPr lvl="3"/>
            <a:r>
              <a:rPr lang="nl-NL" altLang="nl-NL">
                <a:sym typeface="Helvetica Neue"/>
              </a:rPr>
              <a:t>Hoofdtekst - niveau vier</a:t>
            </a:r>
          </a:p>
          <a:p>
            <a:pPr lvl="4"/>
            <a:r>
              <a:rPr lang="nl-NL" altLang="nl-NL">
                <a:sym typeface="Helvetica Neue"/>
              </a:rPr>
              <a:t>Hoofdtekst - niveau vijf</a:t>
            </a:r>
          </a:p>
        </p:txBody>
      </p:sp>
      <p:sp>
        <p:nvSpPr>
          <p:cNvPr id="1030" name="Dianummer"/>
          <p:cNvSpPr txBox="1">
            <a:spLocks noGrp="1"/>
          </p:cNvSpPr>
          <p:nvPr>
            <p:ph type="sldNum" sz="quarter" idx="2"/>
          </p:nvPr>
        </p:nvSpPr>
        <p:spPr bwMode="auto">
          <a:xfrm>
            <a:off x="11958638" y="13081000"/>
            <a:ext cx="45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lvl1pPr algn="ctr" hangingPunct="0">
              <a:defRPr sz="2400" b="0">
                <a:latin typeface="Helvetica Neue Light"/>
                <a:ea typeface="Helvetica Neue Light"/>
                <a:cs typeface="Helvetica Neue Light"/>
                <a:sym typeface="Helvetica Neue Light"/>
              </a:defRPr>
            </a:lvl1pPr>
          </a:lstStyle>
          <a:p>
            <a:pPr>
              <a:defRPr/>
            </a:pPr>
            <a:fld id="{DFF8AEAC-6569-4107-B665-F876C17B3C4F}"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99" r:id="rId1"/>
    <p:sldLayoutId id="2147483798" r:id="rId2"/>
    <p:sldLayoutId id="2147483802" r:id="rId3"/>
  </p:sldLayoutIdLst>
  <p:transition spd="med"/>
  <p:txStyles>
    <p:titleStyle>
      <a:lvl1pPr algn="l" defTabSz="825500" rtl="0" eaLnBrk="0" fontAlgn="base" hangingPunct="0">
        <a:spcBef>
          <a:spcPct val="0"/>
        </a:spcBef>
        <a:spcAft>
          <a:spcPct val="0"/>
        </a:spcAft>
        <a:defRPr sz="11200" b="1">
          <a:solidFill>
            <a:srgbClr val="000000"/>
          </a:solidFill>
          <a:latin typeface="+mn-lt"/>
          <a:ea typeface="+mn-ea"/>
          <a:cs typeface="+mn-cs"/>
          <a:sym typeface="Arial" pitchFamily="34" charset="0"/>
        </a:defRPr>
      </a:lvl1pPr>
      <a:lvl2pPr algn="l" defTabSz="825500" rtl="0" eaLnBrk="0" fontAlgn="base" hangingPunct="0">
        <a:spcBef>
          <a:spcPct val="0"/>
        </a:spcBef>
        <a:spcAft>
          <a:spcPct val="0"/>
        </a:spcAft>
        <a:defRPr sz="11200" b="1">
          <a:solidFill>
            <a:srgbClr val="000000"/>
          </a:solidFill>
          <a:latin typeface="+mn-lt"/>
          <a:ea typeface="+mn-ea"/>
          <a:cs typeface="+mn-cs"/>
          <a:sym typeface="Arial" pitchFamily="34" charset="0"/>
        </a:defRPr>
      </a:lvl2pPr>
      <a:lvl3pPr algn="l" defTabSz="825500" rtl="0" eaLnBrk="0" fontAlgn="base" hangingPunct="0">
        <a:spcBef>
          <a:spcPct val="0"/>
        </a:spcBef>
        <a:spcAft>
          <a:spcPct val="0"/>
        </a:spcAft>
        <a:defRPr sz="11200" b="1">
          <a:solidFill>
            <a:srgbClr val="000000"/>
          </a:solidFill>
          <a:latin typeface="+mn-lt"/>
          <a:ea typeface="+mn-ea"/>
          <a:cs typeface="+mn-cs"/>
          <a:sym typeface="Arial" pitchFamily="34" charset="0"/>
        </a:defRPr>
      </a:lvl3pPr>
      <a:lvl4pPr algn="l" defTabSz="825500" rtl="0" eaLnBrk="0" fontAlgn="base" hangingPunct="0">
        <a:spcBef>
          <a:spcPct val="0"/>
        </a:spcBef>
        <a:spcAft>
          <a:spcPct val="0"/>
        </a:spcAft>
        <a:defRPr sz="11200" b="1">
          <a:solidFill>
            <a:srgbClr val="000000"/>
          </a:solidFill>
          <a:latin typeface="+mn-lt"/>
          <a:ea typeface="+mn-ea"/>
          <a:cs typeface="+mn-cs"/>
          <a:sym typeface="Arial" pitchFamily="34" charset="0"/>
        </a:defRPr>
      </a:lvl4pPr>
      <a:lvl5pPr algn="l" defTabSz="825500" rtl="0" eaLnBrk="0" fontAlgn="base" hangingPunct="0">
        <a:spcBef>
          <a:spcPct val="0"/>
        </a:spcBef>
        <a:spcAft>
          <a:spcPct val="0"/>
        </a:spcAft>
        <a:defRPr sz="11200" b="1">
          <a:solidFill>
            <a:srgbClr val="000000"/>
          </a:solidFill>
          <a:latin typeface="+mn-lt"/>
          <a:ea typeface="+mn-ea"/>
          <a:cs typeface="+mn-cs"/>
          <a:sym typeface="Arial" pitchFamily="34" charset="0"/>
        </a:defRPr>
      </a:lvl5pPr>
      <a:lvl6pPr marL="0" marR="0" indent="1143000" algn="l" defTabSz="825500" rtl="0" latinLnBrk="0">
        <a:lnSpc>
          <a:spcPct val="100000"/>
        </a:lnSpc>
        <a:spcBef>
          <a:spcPts val="0"/>
        </a:spcBef>
        <a:spcAft>
          <a:spcPts val="0"/>
        </a:spcAft>
        <a:buClrTx/>
        <a:buSzTx/>
        <a:buFontTx/>
        <a:buNone/>
        <a:tabLst/>
        <a:defRPr sz="11200" b="1" i="0" u="none" strike="noStrike" cap="none" spc="0" baseline="0">
          <a:ln>
            <a:noFill/>
          </a:ln>
          <a:solidFill>
            <a:srgbClr val="000000"/>
          </a:solidFill>
          <a:uFillTx/>
          <a:latin typeface="+mn-lt"/>
          <a:ea typeface="+mn-ea"/>
          <a:cs typeface="+mn-cs"/>
          <a:sym typeface="Arial"/>
        </a:defRPr>
      </a:lvl6pPr>
      <a:lvl7pPr marL="0" marR="0" indent="1371600" algn="l" defTabSz="825500" rtl="0" latinLnBrk="0">
        <a:lnSpc>
          <a:spcPct val="100000"/>
        </a:lnSpc>
        <a:spcBef>
          <a:spcPts val="0"/>
        </a:spcBef>
        <a:spcAft>
          <a:spcPts val="0"/>
        </a:spcAft>
        <a:buClrTx/>
        <a:buSzTx/>
        <a:buFontTx/>
        <a:buNone/>
        <a:tabLst/>
        <a:defRPr sz="11200" b="1" i="0" u="none" strike="noStrike" cap="none" spc="0" baseline="0">
          <a:ln>
            <a:noFill/>
          </a:ln>
          <a:solidFill>
            <a:srgbClr val="000000"/>
          </a:solidFill>
          <a:uFillTx/>
          <a:latin typeface="+mn-lt"/>
          <a:ea typeface="+mn-ea"/>
          <a:cs typeface="+mn-cs"/>
          <a:sym typeface="Arial"/>
        </a:defRPr>
      </a:lvl7pPr>
      <a:lvl8pPr marL="0" marR="0" indent="1600200" algn="l" defTabSz="825500" rtl="0" latinLnBrk="0">
        <a:lnSpc>
          <a:spcPct val="100000"/>
        </a:lnSpc>
        <a:spcBef>
          <a:spcPts val="0"/>
        </a:spcBef>
        <a:spcAft>
          <a:spcPts val="0"/>
        </a:spcAft>
        <a:buClrTx/>
        <a:buSzTx/>
        <a:buFontTx/>
        <a:buNone/>
        <a:tabLst/>
        <a:defRPr sz="11200" b="1" i="0" u="none" strike="noStrike" cap="none" spc="0" baseline="0">
          <a:ln>
            <a:noFill/>
          </a:ln>
          <a:solidFill>
            <a:srgbClr val="000000"/>
          </a:solidFill>
          <a:uFillTx/>
          <a:latin typeface="+mn-lt"/>
          <a:ea typeface="+mn-ea"/>
          <a:cs typeface="+mn-cs"/>
          <a:sym typeface="Arial"/>
        </a:defRPr>
      </a:lvl8pPr>
      <a:lvl9pPr marL="0" marR="0" indent="1828800" algn="l" defTabSz="825500" rtl="0" latinLnBrk="0">
        <a:lnSpc>
          <a:spcPct val="100000"/>
        </a:lnSpc>
        <a:spcBef>
          <a:spcPts val="0"/>
        </a:spcBef>
        <a:spcAft>
          <a:spcPts val="0"/>
        </a:spcAft>
        <a:buClrTx/>
        <a:buSzTx/>
        <a:buFontTx/>
        <a:buNone/>
        <a:tabLst/>
        <a:defRPr sz="11200" b="1" i="0" u="none" strike="noStrike" cap="none" spc="0" baseline="0">
          <a:ln>
            <a:noFill/>
          </a:ln>
          <a:solidFill>
            <a:srgbClr val="000000"/>
          </a:solidFill>
          <a:uFillTx/>
          <a:latin typeface="+mn-lt"/>
          <a:ea typeface="+mn-ea"/>
          <a:cs typeface="+mn-cs"/>
          <a:sym typeface="Arial"/>
        </a:defRPr>
      </a:lvl9pPr>
    </p:titleStyle>
    <p:bodyStyle>
      <a:lvl1pPr marL="635000" indent="-635000" algn="l" defTabSz="825500" rtl="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1pPr>
      <a:lvl2pPr marL="1270000" indent="-635000" algn="l" defTabSz="825500" rtl="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2pPr>
      <a:lvl3pPr marL="1905000" indent="-635000" algn="l" defTabSz="825500" rtl="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3pPr>
      <a:lvl4pPr marL="2540000" indent="-635000" algn="l" defTabSz="825500" rtl="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4pPr>
      <a:lvl5pPr marL="3175000" indent="-635000" algn="l" defTabSz="825500" rtl="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p:cNvSpPr txBox="1">
            <a:spLocks noGrp="1"/>
          </p:cNvSpPr>
          <p:nvPr>
            <p:ph type="ctrTitle"/>
          </p:nvPr>
        </p:nvSpPr>
        <p:spPr>
          <a:xfrm>
            <a:off x="9345613" y="2597150"/>
            <a:ext cx="14703425" cy="3782385"/>
          </a:xfrm>
        </p:spPr>
        <p:txBody>
          <a:bodyPr/>
          <a:lstStyle/>
          <a:p>
            <a:pPr algn="ctr" eaLnBrk="1" hangingPunct="1"/>
            <a:r>
              <a:rPr lang="nl-NL" altLang="nl-NL" sz="6600" dirty="0"/>
              <a:t>De nieuwe </a:t>
            </a:r>
            <a:br>
              <a:rPr lang="nl-NL" altLang="nl-NL" sz="6600" dirty="0"/>
            </a:br>
            <a:r>
              <a:rPr lang="nl-NL" altLang="nl-NL" sz="6600" dirty="0"/>
              <a:t>algemene verordening </a:t>
            </a:r>
            <a:br>
              <a:rPr lang="nl-NL" altLang="nl-NL" sz="6600" dirty="0"/>
            </a:br>
            <a:r>
              <a:rPr lang="nl-NL" altLang="nl-NL" sz="6600" dirty="0"/>
              <a:t>gegevensbescherming (AVG)</a:t>
            </a:r>
          </a:p>
        </p:txBody>
      </p:sp>
      <p:pic>
        <p:nvPicPr>
          <p:cNvPr id="9219"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Afbeelding 5" descr="Da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759825" cy="131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12143232" y="9996000"/>
            <a:ext cx="945489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hangingPunct="0">
              <a:spcBef>
                <a:spcPts val="0"/>
              </a:spcBef>
              <a:spcAft>
                <a:spcPts val="0"/>
              </a:spcAft>
              <a:defRPr/>
            </a:pPr>
            <a:r>
              <a:rPr lang="nl-NL" sz="4000" kern="0" dirty="0" err="1"/>
              <a:t>Jørgen</a:t>
            </a:r>
            <a:r>
              <a:rPr lang="nl-NL" sz="4000" kern="0" dirty="0"/>
              <a:t> Simons (Leijnse Artz)</a:t>
            </a:r>
          </a:p>
        </p:txBody>
      </p:sp>
      <p:sp>
        <p:nvSpPr>
          <p:cNvPr id="3" name="Tekstvak 2">
            <a:extLst>
              <a:ext uri="{FF2B5EF4-FFF2-40B4-BE49-F238E27FC236}">
                <a16:creationId xmlns:a16="http://schemas.microsoft.com/office/drawing/2014/main" id="{70722E86-7789-4C49-8CB9-DFAF173F3ED2}"/>
              </a:ext>
            </a:extLst>
          </p:cNvPr>
          <p:cNvSpPr txBox="1"/>
          <p:nvPr/>
        </p:nvSpPr>
        <p:spPr>
          <a:xfrm>
            <a:off x="12482623" y="6971656"/>
            <a:ext cx="8759825" cy="17338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6600" b="1" i="0" u="none" strike="noStrike" cap="none" spc="0" normalizeH="0" baseline="0" dirty="0">
                <a:ln>
                  <a:noFill/>
                </a:ln>
                <a:solidFill>
                  <a:schemeClr val="accent5">
                    <a:lumMod val="75000"/>
                  </a:schemeClr>
                </a:solidFill>
                <a:effectLst/>
                <a:uFillTx/>
                <a:latin typeface="Helvetica Neue"/>
                <a:ea typeface="Helvetica Neue"/>
                <a:cs typeface="Helvetica Neue"/>
                <a:sym typeface="Helvetica Neue"/>
              </a:rPr>
              <a:t>Webinar</a:t>
            </a:r>
          </a:p>
          <a:p>
            <a:pPr marL="0" marR="0" indent="0" algn="ctr" defTabSz="825500" rtl="0" fontAlgn="auto" latinLnBrk="0" hangingPunct="0">
              <a:lnSpc>
                <a:spcPct val="100000"/>
              </a:lnSpc>
              <a:spcBef>
                <a:spcPts val="0"/>
              </a:spcBef>
              <a:spcAft>
                <a:spcPts val="0"/>
              </a:spcAft>
              <a:buClrTx/>
              <a:buSzTx/>
              <a:buFontTx/>
              <a:buNone/>
              <a:tabLst/>
            </a:pPr>
            <a:r>
              <a:rPr lang="nl-NL" sz="4000" dirty="0">
                <a:solidFill>
                  <a:schemeClr val="accent5">
                    <a:lumMod val="75000"/>
                  </a:schemeClr>
                </a:solidFill>
              </a:rPr>
              <a:t>24 mei 2018</a:t>
            </a:r>
            <a:endParaRPr kumimoji="0" lang="nl-NL" sz="2800" b="1" i="0" u="none" strike="noStrike" cap="none" spc="0" normalizeH="0" baseline="0" dirty="0">
              <a:ln>
                <a:noFill/>
              </a:ln>
              <a:solidFill>
                <a:schemeClr val="accent5">
                  <a:lumMod val="75000"/>
                </a:schemeClr>
              </a:solidFill>
              <a:effectLst/>
              <a:uFillTx/>
              <a:latin typeface="Helvetica Neue"/>
              <a:ea typeface="Helvetica Neue"/>
              <a:cs typeface="Helvetica Neue"/>
              <a:sym typeface="Helvetica Neu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p:cNvSpPr txBox="1">
            <a:spLocks noGrp="1"/>
          </p:cNvSpPr>
          <p:nvPr>
            <p:ph type="title"/>
          </p:nvPr>
        </p:nvSpPr>
        <p:spPr/>
        <p:txBody>
          <a:bodyPr/>
          <a:lstStyle/>
          <a:p>
            <a:pPr eaLnBrk="1" hangingPunct="1"/>
            <a:r>
              <a:rPr lang="nl-NL" altLang="nl-NL" dirty="0"/>
              <a:t>Vereisten voor toestemming</a:t>
            </a:r>
          </a:p>
        </p:txBody>
      </p:sp>
      <p:sp>
        <p:nvSpPr>
          <p:cNvPr id="30723" name="Hoofdtekst"/>
          <p:cNvSpPr txBox="1">
            <a:spLocks noGrp="1"/>
          </p:cNvSpPr>
          <p:nvPr>
            <p:ph type="body" idx="1"/>
          </p:nvPr>
        </p:nvSpPr>
        <p:spPr>
          <a:xfrm>
            <a:off x="1671638" y="3743325"/>
            <a:ext cx="21005800" cy="8872538"/>
          </a:xfrm>
        </p:spPr>
        <p:txBody>
          <a:bodyPr/>
          <a:lstStyle/>
          <a:p>
            <a:pPr marL="0" indent="0" eaLnBrk="1" hangingPunct="1">
              <a:lnSpc>
                <a:spcPct val="120000"/>
              </a:lnSpc>
              <a:buFontTx/>
              <a:buNone/>
              <a:defRPr/>
            </a:pPr>
            <a:r>
              <a:rPr lang="nl-NL" altLang="nl-NL" sz="3700" b="1" dirty="0"/>
              <a:t>Artikelen 4 en 7 AVG:</a:t>
            </a:r>
          </a:p>
          <a:p>
            <a:pPr marL="914400" indent="-914400" eaLnBrk="1" hangingPunct="1">
              <a:lnSpc>
                <a:spcPct val="120000"/>
              </a:lnSpc>
              <a:spcBef>
                <a:spcPts val="5400"/>
              </a:spcBef>
              <a:buFontTx/>
              <a:buAutoNum type="arabicPeriod"/>
              <a:defRPr/>
            </a:pPr>
            <a:r>
              <a:rPr lang="nl-NL" altLang="nl-NL" sz="3700" dirty="0">
                <a:solidFill>
                  <a:srgbClr val="FF0000"/>
                </a:solidFill>
              </a:rPr>
              <a:t>Wilsuiting</a:t>
            </a:r>
            <a:r>
              <a:rPr lang="nl-NL" altLang="nl-NL" sz="3700" dirty="0"/>
              <a:t>: vrij, specifiek, geïnformeerd en ondubbelzinnig</a:t>
            </a:r>
          </a:p>
          <a:p>
            <a:pPr marL="914400" indent="-914400" eaLnBrk="1" hangingPunct="1">
              <a:lnSpc>
                <a:spcPct val="120000"/>
              </a:lnSpc>
              <a:spcBef>
                <a:spcPts val="5400"/>
              </a:spcBef>
              <a:buFontTx/>
              <a:buAutoNum type="arabicPeriod"/>
              <a:defRPr/>
            </a:pPr>
            <a:r>
              <a:rPr lang="nl-NL" altLang="nl-NL" sz="3700" dirty="0"/>
              <a:t>Door middel van een </a:t>
            </a:r>
            <a:r>
              <a:rPr lang="nl-NL" altLang="nl-NL" sz="3700" dirty="0">
                <a:solidFill>
                  <a:srgbClr val="FF0000"/>
                </a:solidFill>
              </a:rPr>
              <a:t>verklaring</a:t>
            </a:r>
            <a:r>
              <a:rPr lang="nl-NL" altLang="nl-NL" sz="3700" dirty="0"/>
              <a:t> of een </a:t>
            </a:r>
            <a:r>
              <a:rPr lang="nl-NL" altLang="nl-NL" sz="3700" dirty="0">
                <a:solidFill>
                  <a:srgbClr val="FF0000"/>
                </a:solidFill>
              </a:rPr>
              <a:t>ondubbelzinnige actieve handeling</a:t>
            </a:r>
          </a:p>
          <a:p>
            <a:pPr marL="914400" indent="-914400" eaLnBrk="1" hangingPunct="1">
              <a:lnSpc>
                <a:spcPct val="120000"/>
              </a:lnSpc>
              <a:spcBef>
                <a:spcPts val="5400"/>
              </a:spcBef>
              <a:buFontTx/>
              <a:buAutoNum type="arabicPeriod"/>
              <a:defRPr/>
            </a:pPr>
            <a:r>
              <a:rPr lang="nl-NL" altLang="nl-NL" sz="3700" dirty="0">
                <a:solidFill>
                  <a:srgbClr val="FF0000"/>
                </a:solidFill>
              </a:rPr>
              <a:t>Aantoonbaar</a:t>
            </a:r>
            <a:r>
              <a:rPr lang="nl-NL" altLang="nl-NL" sz="3700" dirty="0"/>
              <a:t> achteraf (door Verantwoordelijke)</a:t>
            </a:r>
          </a:p>
          <a:p>
            <a:pPr marL="914400" indent="-914400" eaLnBrk="1" hangingPunct="1">
              <a:lnSpc>
                <a:spcPct val="120000"/>
              </a:lnSpc>
              <a:spcBef>
                <a:spcPts val="5400"/>
              </a:spcBef>
              <a:buFontTx/>
              <a:buAutoNum type="arabicPeriod"/>
              <a:defRPr/>
            </a:pPr>
            <a:r>
              <a:rPr lang="nl-NL" altLang="nl-NL" sz="3700" dirty="0">
                <a:solidFill>
                  <a:schemeClr val="tx1"/>
                </a:solidFill>
              </a:rPr>
              <a:t>Indien </a:t>
            </a:r>
            <a:r>
              <a:rPr lang="nl-NL" altLang="nl-NL" sz="3700" dirty="0">
                <a:solidFill>
                  <a:srgbClr val="FF0000"/>
                </a:solidFill>
              </a:rPr>
              <a:t>schriftelijke</a:t>
            </a:r>
            <a:r>
              <a:rPr lang="nl-NL" altLang="nl-NL" sz="3700" dirty="0"/>
              <a:t> verklaring, dan: </a:t>
            </a:r>
            <a:br>
              <a:rPr lang="nl-NL" altLang="nl-NL" sz="3700" dirty="0"/>
            </a:br>
            <a:r>
              <a:rPr lang="nl-NL" altLang="nl-NL" sz="3700" dirty="0"/>
              <a:t>- in begrijpelijke en gemakkelijk toegankelijke vorm</a:t>
            </a:r>
            <a:br>
              <a:rPr lang="nl-NL" altLang="nl-NL" sz="3700" dirty="0"/>
            </a:br>
            <a:r>
              <a:rPr lang="nl-NL" altLang="nl-NL" sz="3700" dirty="0"/>
              <a:t>- in duidelijke en eenvoudige taal</a:t>
            </a:r>
            <a:br>
              <a:rPr lang="nl-NL" altLang="nl-NL" sz="3700" dirty="0"/>
            </a:br>
            <a:r>
              <a:rPr lang="nl-NL" altLang="nl-NL" sz="3700" dirty="0"/>
              <a:t>- duidelijk </a:t>
            </a:r>
            <a:r>
              <a:rPr lang="nl-NL" altLang="nl-NL" sz="3700" dirty="0">
                <a:solidFill>
                  <a:srgbClr val="FF0000"/>
                </a:solidFill>
              </a:rPr>
              <a:t>onderscheiden</a:t>
            </a:r>
            <a:r>
              <a:rPr lang="nl-NL" altLang="nl-NL" sz="3700" dirty="0"/>
              <a:t> van andere aangelegenheden</a:t>
            </a:r>
          </a:p>
        </p:txBody>
      </p:sp>
      <p:pic>
        <p:nvPicPr>
          <p:cNvPr id="17412"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p:cNvSpPr txBox="1">
            <a:spLocks noGrp="1"/>
          </p:cNvSpPr>
          <p:nvPr>
            <p:ph type="title"/>
          </p:nvPr>
        </p:nvSpPr>
        <p:spPr/>
        <p:txBody>
          <a:bodyPr/>
          <a:lstStyle/>
          <a:p>
            <a:pPr eaLnBrk="1" hangingPunct="1"/>
            <a:r>
              <a:rPr lang="nl-NL" altLang="nl-NL" dirty="0"/>
              <a:t>Vereisten voor toestemming</a:t>
            </a:r>
          </a:p>
        </p:txBody>
      </p:sp>
      <p:pic>
        <p:nvPicPr>
          <p:cNvPr id="17412"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1">
            <a:extLst>
              <a:ext uri="{FF2B5EF4-FFF2-40B4-BE49-F238E27FC236}">
                <a16:creationId xmlns:a16="http://schemas.microsoft.com/office/drawing/2014/main" id="{716751C2-1576-4906-A204-4B70D8C7C801}"/>
              </a:ext>
            </a:extLst>
          </p:cNvPr>
          <p:cNvSpPr>
            <a:spLocks noChangeArrowheads="1"/>
          </p:cNvSpPr>
          <p:nvPr/>
        </p:nvSpPr>
        <p:spPr bwMode="auto">
          <a:xfrm>
            <a:off x="2082511" y="3994508"/>
            <a:ext cx="17971944" cy="3046988"/>
          </a:xfrm>
          <a:prstGeom prst="rect">
            <a:avLst/>
          </a:prstGeom>
          <a:solidFill>
            <a:sysClr val="window" lastClr="FFFFFF"/>
          </a:solidFill>
          <a:ln w="38100" cap="flat" cmpd="sng" algn="ctr">
            <a:solidFill>
              <a:schemeClr val="accent1">
                <a:lumMod val="75000"/>
              </a:schemeClr>
            </a:solidFill>
            <a:prstDash val="solid"/>
          </a:ln>
          <a:effectLst/>
        </p:spPr>
        <p:txBody>
          <a:bodyPr wrap="square">
            <a:spAutoFit/>
          </a:bodyPr>
          <a:lstStyle>
            <a:lvl1pPr eaLnBrk="0" hangingPunct="0">
              <a:spcBef>
                <a:spcPct val="20000"/>
              </a:spcBef>
              <a:buFont typeface="Arial" charset="0"/>
              <a:buChar char="•"/>
              <a:defRPr sz="1400">
                <a:solidFill>
                  <a:schemeClr val="tx1"/>
                </a:solidFill>
                <a:latin typeface="Arial" charset="0"/>
                <a:cs typeface="Arial" charset="0"/>
              </a:defRPr>
            </a:lvl1pPr>
            <a:lvl2pPr marL="742950" indent="-285750" eaLnBrk="0" hangingPunct="0">
              <a:spcBef>
                <a:spcPct val="20000"/>
              </a:spcBef>
              <a:buFont typeface="Arial" charset="0"/>
              <a:buChar char="–"/>
              <a:defRPr sz="1400">
                <a:solidFill>
                  <a:schemeClr val="tx1"/>
                </a:solidFill>
                <a:latin typeface="Arial" charset="0"/>
                <a:cs typeface="Arial" charset="0"/>
              </a:defRPr>
            </a:lvl2pPr>
            <a:lvl3pPr marL="1143000" indent="-228600" eaLnBrk="0" hangingPunct="0">
              <a:spcBef>
                <a:spcPct val="20000"/>
              </a:spcBef>
              <a:buFont typeface="Arial" charset="0"/>
              <a:buChar char="•"/>
              <a:defRPr sz="14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lang="en-US" altLang="nl-NL" sz="3200" dirty="0" err="1">
                <a:solidFill>
                  <a:srgbClr val="000000"/>
                </a:solidFill>
                <a:latin typeface="Helvetica Neue"/>
                <a:cs typeface="Helvetica Neue"/>
              </a:rPr>
              <a:t>Overweging</a:t>
            </a:r>
            <a:r>
              <a:rPr lang="en-US" altLang="nl-NL" sz="3200" dirty="0">
                <a:solidFill>
                  <a:srgbClr val="000000"/>
                </a:solidFill>
                <a:latin typeface="Helvetica Neue"/>
                <a:cs typeface="Helvetica Neue"/>
              </a:rPr>
              <a:t> (32) </a:t>
            </a:r>
          </a:p>
          <a:p>
            <a:pPr marL="0" marR="0" lvl="0" indent="0" defTabSz="457200" eaLnBrk="1" fontAlgn="auto" latinLnBrk="0" hangingPunct="1">
              <a:lnSpc>
                <a:spcPct val="100000"/>
              </a:lnSpc>
              <a:spcBef>
                <a:spcPct val="0"/>
              </a:spcBef>
              <a:spcAft>
                <a:spcPts val="0"/>
              </a:spcAft>
              <a:buClrTx/>
              <a:buSzTx/>
              <a:buFontTx/>
              <a:buNone/>
              <a:tabLst/>
              <a:defRPr/>
            </a:pPr>
            <a:endParaRPr lang="en-US" altLang="nl-NL" sz="3200" b="0" dirty="0">
              <a:solidFill>
                <a:srgbClr val="000000"/>
              </a:solidFill>
              <a:latin typeface="Helvetica Neue"/>
              <a:cs typeface="Helvetica Neue"/>
            </a:endParaRPr>
          </a:p>
          <a:p>
            <a:pPr marL="0" marR="0" lvl="0" indent="0" defTabSz="457200" eaLnBrk="1" fontAlgn="auto" latinLnBrk="0" hangingPunct="1">
              <a:lnSpc>
                <a:spcPct val="100000"/>
              </a:lnSpc>
              <a:spcBef>
                <a:spcPct val="0"/>
              </a:spcBef>
              <a:spcAft>
                <a:spcPts val="0"/>
              </a:spcAft>
              <a:buClrTx/>
              <a:buSzTx/>
              <a:buFontTx/>
              <a:buNone/>
              <a:tabLst/>
              <a:defRPr/>
            </a:pPr>
            <a:r>
              <a:rPr lang="nl-NL" altLang="nl-NL" sz="3200" b="0" dirty="0">
                <a:solidFill>
                  <a:srgbClr val="000000"/>
                </a:solidFill>
                <a:latin typeface="Helvetica Neue"/>
                <a:cs typeface="Helvetica Neue"/>
              </a:rPr>
              <a:t>Toestemming dient te worden gegeven door middel van een </a:t>
            </a:r>
            <a:r>
              <a:rPr lang="nl-NL" altLang="nl-NL" sz="3200" b="0" dirty="0">
                <a:solidFill>
                  <a:srgbClr val="FF0000"/>
                </a:solidFill>
                <a:latin typeface="Helvetica Neue"/>
                <a:cs typeface="Helvetica Neue"/>
              </a:rPr>
              <a:t>duidelijke actieve handeling, bijvoorbeeld een schriftelijke verklaring, ook met elektronische middelen, of een mondelinge verklaring</a:t>
            </a:r>
            <a:r>
              <a:rPr lang="nl-NL" altLang="nl-NL" sz="3200" b="0" dirty="0">
                <a:solidFill>
                  <a:srgbClr val="000000"/>
                </a:solidFill>
                <a:latin typeface="Helvetica Neue"/>
                <a:cs typeface="Helvetica Neue"/>
              </a:rPr>
              <a:t>, waaruit blijkt dat de betrokkene vrijelijk, specifiek, geïnformeerd en ondubbelzinnig met de verwerking van zijn persoonsgegevens instemt.</a:t>
            </a:r>
          </a:p>
        </p:txBody>
      </p:sp>
      <p:sp>
        <p:nvSpPr>
          <p:cNvPr id="10" name="Rechthoek 9">
            <a:extLst>
              <a:ext uri="{FF2B5EF4-FFF2-40B4-BE49-F238E27FC236}">
                <a16:creationId xmlns:a16="http://schemas.microsoft.com/office/drawing/2014/main" id="{F84BA3EF-9049-441F-A2DB-9CFFD47B99C2}"/>
              </a:ext>
            </a:extLst>
          </p:cNvPr>
          <p:cNvSpPr/>
          <p:nvPr/>
        </p:nvSpPr>
        <p:spPr>
          <a:xfrm>
            <a:off x="2082511" y="7544243"/>
            <a:ext cx="17971944" cy="3046988"/>
          </a:xfrm>
          <a:prstGeom prst="rect">
            <a:avLst/>
          </a:prstGeom>
          <a:solidFill>
            <a:sysClr val="window" lastClr="FFFFFF"/>
          </a:solidFill>
          <a:ln w="38100" cap="flat" cmpd="sng" algn="ctr">
            <a:solidFill>
              <a:schemeClr val="accent1">
                <a:lumMod val="75000"/>
              </a:schemeClr>
            </a:solidFill>
            <a:prstDash val="solid"/>
          </a:ln>
          <a:effectLst/>
        </p:spPr>
        <p:txBody>
          <a:bodyPr wrap="square">
            <a:spAutoFit/>
          </a:bodyPr>
          <a:lstStyle/>
          <a:p>
            <a:pPr defTabSz="457200" fontAlgn="auto">
              <a:spcAft>
                <a:spcPts val="0"/>
              </a:spcAft>
            </a:pPr>
            <a:r>
              <a:rPr lang="en-US" sz="3200" b="0" dirty="0" err="1"/>
              <a:t>Hiertoe</a:t>
            </a:r>
            <a:r>
              <a:rPr lang="en-US" sz="3200" b="0" dirty="0"/>
              <a:t> </a:t>
            </a:r>
            <a:r>
              <a:rPr lang="en-US" sz="3200" b="0" dirty="0" err="1"/>
              <a:t>zou</a:t>
            </a:r>
            <a:r>
              <a:rPr lang="en-US" sz="3200" b="0" dirty="0"/>
              <a:t> </a:t>
            </a:r>
            <a:r>
              <a:rPr lang="en-US" sz="3200" b="0" dirty="0" err="1"/>
              <a:t>kunnen</a:t>
            </a:r>
            <a:r>
              <a:rPr lang="en-US" sz="3200" b="0" dirty="0"/>
              <a:t> </a:t>
            </a:r>
            <a:r>
              <a:rPr lang="en-US" sz="3200" b="0" dirty="0" err="1"/>
              <a:t>behoren</a:t>
            </a:r>
            <a:r>
              <a:rPr lang="en-US" sz="3200" b="0" dirty="0"/>
              <a:t>: </a:t>
            </a:r>
          </a:p>
          <a:p>
            <a:pPr defTabSz="457200" fontAlgn="auto">
              <a:spcAft>
                <a:spcPts val="0"/>
              </a:spcAft>
            </a:pPr>
            <a:endParaRPr lang="en-US" sz="3200" b="0" dirty="0"/>
          </a:p>
          <a:p>
            <a:pPr marL="457200" indent="-457200" defTabSz="457200" fontAlgn="auto">
              <a:spcAft>
                <a:spcPts val="0"/>
              </a:spcAft>
              <a:buFont typeface="Arial" panose="020B0604020202020204" pitchFamily="34" charset="0"/>
              <a:buChar char="•"/>
            </a:pPr>
            <a:r>
              <a:rPr lang="nl-NL" sz="3200" b="0" dirty="0"/>
              <a:t>het </a:t>
            </a:r>
            <a:r>
              <a:rPr lang="nl-NL" sz="3200" b="0" dirty="0">
                <a:solidFill>
                  <a:srgbClr val="FF0000"/>
                </a:solidFill>
              </a:rPr>
              <a:t>klikken</a:t>
            </a:r>
            <a:r>
              <a:rPr lang="nl-NL" sz="3200" b="0" dirty="0"/>
              <a:t> op een vakje bij een bezoek aan een internetwebsite</a:t>
            </a:r>
          </a:p>
          <a:p>
            <a:pPr marL="457200" indent="-457200" defTabSz="457200" fontAlgn="auto">
              <a:spcAft>
                <a:spcPts val="0"/>
              </a:spcAft>
              <a:buFont typeface="Arial" panose="020B0604020202020204" pitchFamily="34" charset="0"/>
              <a:buChar char="•"/>
            </a:pPr>
            <a:r>
              <a:rPr lang="nl-NL" sz="3200" b="0" dirty="0"/>
              <a:t>het </a:t>
            </a:r>
            <a:r>
              <a:rPr lang="nl-NL" sz="3200" b="0" dirty="0">
                <a:solidFill>
                  <a:srgbClr val="FF0000"/>
                </a:solidFill>
              </a:rPr>
              <a:t>selecteren</a:t>
            </a:r>
            <a:r>
              <a:rPr lang="nl-NL" sz="3200" b="0" dirty="0"/>
              <a:t> van bepaalde technische instellingen</a:t>
            </a:r>
          </a:p>
          <a:p>
            <a:pPr marL="457200" indent="-457200" defTabSz="457200" fontAlgn="auto">
              <a:spcAft>
                <a:spcPts val="0"/>
              </a:spcAft>
              <a:buFont typeface="Arial" panose="020B0604020202020204" pitchFamily="34" charset="0"/>
              <a:buChar char="•"/>
            </a:pPr>
            <a:r>
              <a:rPr lang="nl-NL" sz="3200" b="0" dirty="0"/>
              <a:t>een </a:t>
            </a:r>
            <a:r>
              <a:rPr lang="nl-NL" sz="3200" b="0" dirty="0">
                <a:solidFill>
                  <a:srgbClr val="FF0000"/>
                </a:solidFill>
              </a:rPr>
              <a:t>andere verklaring </a:t>
            </a:r>
            <a:r>
              <a:rPr lang="nl-NL" sz="3200" b="0" dirty="0"/>
              <a:t>of een </a:t>
            </a:r>
            <a:r>
              <a:rPr lang="nl-NL" sz="3200" b="0" dirty="0">
                <a:solidFill>
                  <a:srgbClr val="FF0000"/>
                </a:solidFill>
              </a:rPr>
              <a:t>andere handeling </a:t>
            </a:r>
            <a:r>
              <a:rPr lang="nl-NL" sz="3200" b="0" dirty="0"/>
              <a:t>waaruit in dit verband </a:t>
            </a:r>
            <a:r>
              <a:rPr lang="nl-NL" sz="3200" b="0" dirty="0">
                <a:solidFill>
                  <a:srgbClr val="FF0000"/>
                </a:solidFill>
              </a:rPr>
              <a:t>duidelijk blijkt </a:t>
            </a:r>
            <a:r>
              <a:rPr lang="nl-NL" sz="3200" b="0" dirty="0"/>
              <a:t>dat de betrokkene instemt met de voorgestelde verwerking van zijn persoonsgegevens. </a:t>
            </a:r>
            <a:endParaRPr lang="en-US" sz="3200" b="0" dirty="0"/>
          </a:p>
        </p:txBody>
      </p:sp>
      <p:sp>
        <p:nvSpPr>
          <p:cNvPr id="11" name="Rechthoek 1">
            <a:extLst>
              <a:ext uri="{FF2B5EF4-FFF2-40B4-BE49-F238E27FC236}">
                <a16:creationId xmlns:a16="http://schemas.microsoft.com/office/drawing/2014/main" id="{1571867F-5BD0-4A80-8C19-19761DA12D0E}"/>
              </a:ext>
            </a:extLst>
          </p:cNvPr>
          <p:cNvSpPr>
            <a:spLocks noChangeArrowheads="1"/>
          </p:cNvSpPr>
          <p:nvPr/>
        </p:nvSpPr>
        <p:spPr bwMode="auto">
          <a:xfrm>
            <a:off x="2082511" y="11111218"/>
            <a:ext cx="17971944" cy="1077218"/>
          </a:xfrm>
          <a:prstGeom prst="rect">
            <a:avLst/>
          </a:prstGeom>
          <a:solidFill>
            <a:sysClr val="window" lastClr="FFFFFF"/>
          </a:solidFill>
          <a:ln w="38100" cap="flat" cmpd="sng" algn="ctr">
            <a:solidFill>
              <a:schemeClr val="accent1">
                <a:lumMod val="75000"/>
              </a:schemeClr>
            </a:solidFill>
            <a:prstDash val="solid"/>
          </a:ln>
          <a:effectLst/>
        </p:spPr>
        <p:txBody>
          <a:bodyPr wrap="square">
            <a:spAutoFit/>
          </a:bodyPr>
          <a:lstStyle/>
          <a:p>
            <a:pPr defTabSz="457200" fontAlgn="auto">
              <a:spcAft>
                <a:spcPts val="0"/>
              </a:spcAft>
            </a:pPr>
            <a:r>
              <a:rPr lang="nl-NL" altLang="nl-NL" sz="3200" b="0" dirty="0"/>
              <a:t>Stilzwijgen, het gebruik van reeds aangekruiste vakjes of inactiviteit mag derhalve </a:t>
            </a:r>
            <a:r>
              <a:rPr lang="nl-NL" altLang="nl-NL" sz="3200" dirty="0">
                <a:solidFill>
                  <a:srgbClr val="FF0000"/>
                </a:solidFill>
              </a:rPr>
              <a:t>niet</a:t>
            </a:r>
            <a:r>
              <a:rPr lang="nl-NL" altLang="nl-NL" sz="3200" b="0" dirty="0">
                <a:solidFill>
                  <a:srgbClr val="FF0000"/>
                </a:solidFill>
              </a:rPr>
              <a:t> </a:t>
            </a:r>
            <a:r>
              <a:rPr lang="nl-NL" altLang="nl-NL" sz="3200" b="0" dirty="0"/>
              <a:t>als toestemming gelden.</a:t>
            </a:r>
          </a:p>
        </p:txBody>
      </p:sp>
    </p:spTree>
    <p:extLst>
      <p:ext uri="{BB962C8B-B14F-4D97-AF65-F5344CB8AC3E}">
        <p14:creationId xmlns:p14="http://schemas.microsoft.com/office/powerpoint/2010/main" val="2248078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p:cNvSpPr txBox="1">
            <a:spLocks noGrp="1"/>
          </p:cNvSpPr>
          <p:nvPr>
            <p:ph type="title"/>
          </p:nvPr>
        </p:nvSpPr>
        <p:spPr/>
        <p:txBody>
          <a:bodyPr/>
          <a:lstStyle/>
          <a:p>
            <a:pPr eaLnBrk="1" hangingPunct="1"/>
            <a:r>
              <a:rPr lang="nl-NL" altLang="nl-NL"/>
              <a:t>Inzage behandeldossier</a:t>
            </a:r>
          </a:p>
        </p:txBody>
      </p:sp>
      <p:pic>
        <p:nvPicPr>
          <p:cNvPr id="18435"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al 1"/>
          <p:cNvSpPr/>
          <p:nvPr/>
        </p:nvSpPr>
        <p:spPr>
          <a:xfrm>
            <a:off x="6434667" y="5725984"/>
            <a:ext cx="11159066" cy="5193506"/>
          </a:xfrm>
          <a:prstGeom prst="ellipse">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fontAlgn="auto" hangingPunct="0">
              <a:spcBef>
                <a:spcPts val="0"/>
              </a:spcBef>
              <a:spcAft>
                <a:spcPts val="0"/>
              </a:spcAft>
              <a:defRPr/>
            </a:pPr>
            <a:r>
              <a:rPr lang="nl-NL" sz="8000" b="0" dirty="0">
                <a:solidFill>
                  <a:srgbClr val="FFFFFF"/>
                </a:solidFill>
                <a:latin typeface="Helvetica Neue Medium"/>
                <a:ea typeface="Helvetica Neue Medium"/>
                <a:cs typeface="Helvetica Neue Medium"/>
                <a:sym typeface="Helvetica Neue Medium"/>
              </a:rPr>
              <a:t>Wie mogen het behandeldossier inzien?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p:cNvSpPr txBox="1">
            <a:spLocks noGrp="1"/>
          </p:cNvSpPr>
          <p:nvPr>
            <p:ph type="title"/>
          </p:nvPr>
        </p:nvSpPr>
        <p:spPr/>
        <p:txBody>
          <a:bodyPr/>
          <a:lstStyle/>
          <a:p>
            <a:pPr eaLnBrk="1" hangingPunct="1"/>
            <a:r>
              <a:rPr lang="nl-NL" altLang="nl-NL" sz="9600" dirty="0"/>
              <a:t>Beginselen verwerking </a:t>
            </a:r>
            <a:r>
              <a:rPr lang="nl-NL" altLang="nl-NL" sz="9600" dirty="0" err="1"/>
              <a:t>PGs</a:t>
            </a:r>
            <a:r>
              <a:rPr lang="nl-NL" altLang="nl-NL" sz="9600" dirty="0"/>
              <a:t> (5 AVG)</a:t>
            </a:r>
          </a:p>
        </p:txBody>
      </p:sp>
      <p:pic>
        <p:nvPicPr>
          <p:cNvPr id="40963"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al 6"/>
          <p:cNvSpPr/>
          <p:nvPr/>
        </p:nvSpPr>
        <p:spPr>
          <a:xfrm>
            <a:off x="8652000" y="4354926"/>
            <a:ext cx="4883046" cy="187325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a:defRPr/>
            </a:pPr>
            <a:r>
              <a:rPr lang="nl-NL" sz="3600" b="0" dirty="0">
                <a:solidFill>
                  <a:prstClr val="black"/>
                </a:solidFill>
                <a:latin typeface="Calibri"/>
                <a:ea typeface="+mn-ea"/>
                <a:cs typeface="+mn-cs"/>
              </a:rPr>
              <a:t>Gegevens-minimalisering</a:t>
            </a:r>
          </a:p>
        </p:txBody>
      </p:sp>
      <p:sp>
        <p:nvSpPr>
          <p:cNvPr id="8" name="Ovaal 7"/>
          <p:cNvSpPr/>
          <p:nvPr/>
        </p:nvSpPr>
        <p:spPr>
          <a:xfrm>
            <a:off x="1426464" y="5143404"/>
            <a:ext cx="5475034" cy="2219833"/>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a:defRPr/>
            </a:pPr>
            <a:r>
              <a:rPr lang="nl-NL" sz="3600" b="0" dirty="0">
                <a:solidFill>
                  <a:prstClr val="black"/>
                </a:solidFill>
                <a:latin typeface="Calibri"/>
                <a:ea typeface="+mn-ea"/>
                <a:cs typeface="+mn-cs"/>
              </a:rPr>
              <a:t>Rechtmatigheid, eerlijkheid en transparantie</a:t>
            </a:r>
          </a:p>
        </p:txBody>
      </p:sp>
      <p:sp>
        <p:nvSpPr>
          <p:cNvPr id="9" name="Ovaal 8"/>
          <p:cNvSpPr/>
          <p:nvPr/>
        </p:nvSpPr>
        <p:spPr>
          <a:xfrm>
            <a:off x="3245611" y="9058338"/>
            <a:ext cx="4581043" cy="2071687"/>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a:defRPr/>
            </a:pPr>
            <a:r>
              <a:rPr lang="nl-NL" sz="3600" b="0" dirty="0">
                <a:solidFill>
                  <a:prstClr val="black"/>
                </a:solidFill>
                <a:latin typeface="Calibri"/>
                <a:ea typeface="+mn-ea"/>
                <a:cs typeface="+mn-cs"/>
              </a:rPr>
              <a:t>Doelbeperking</a:t>
            </a:r>
          </a:p>
        </p:txBody>
      </p:sp>
      <p:sp>
        <p:nvSpPr>
          <p:cNvPr id="10" name="Ovaal 9"/>
          <p:cNvSpPr/>
          <p:nvPr/>
        </p:nvSpPr>
        <p:spPr>
          <a:xfrm>
            <a:off x="15564739" y="5291551"/>
            <a:ext cx="4830031" cy="2071687"/>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a:defRPr/>
            </a:pPr>
            <a:r>
              <a:rPr lang="nl-NL" sz="3600" b="0" dirty="0">
                <a:solidFill>
                  <a:prstClr val="black"/>
                </a:solidFill>
                <a:latin typeface="Calibri"/>
                <a:ea typeface="+mn-ea"/>
                <a:cs typeface="+mn-cs"/>
              </a:rPr>
              <a:t>Opslag-beperking</a:t>
            </a:r>
          </a:p>
        </p:txBody>
      </p:sp>
      <p:sp>
        <p:nvSpPr>
          <p:cNvPr id="11" name="Ovaal 10"/>
          <p:cNvSpPr/>
          <p:nvPr/>
        </p:nvSpPr>
        <p:spPr>
          <a:xfrm>
            <a:off x="9224645" y="7827900"/>
            <a:ext cx="4604334" cy="2071687"/>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a:defRPr/>
            </a:pPr>
            <a:r>
              <a:rPr lang="nl-NL" sz="3600" b="0" dirty="0">
                <a:solidFill>
                  <a:prstClr val="black"/>
                </a:solidFill>
                <a:latin typeface="Calibri"/>
                <a:ea typeface="+mn-ea"/>
                <a:cs typeface="+mn-cs"/>
              </a:rPr>
              <a:t>Juistheid</a:t>
            </a:r>
          </a:p>
        </p:txBody>
      </p:sp>
      <p:sp>
        <p:nvSpPr>
          <p:cNvPr id="13" name="Ovaal 12"/>
          <p:cNvSpPr/>
          <p:nvPr/>
        </p:nvSpPr>
        <p:spPr>
          <a:xfrm>
            <a:off x="15106748" y="9058338"/>
            <a:ext cx="4977126" cy="2071687"/>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a:defRPr/>
            </a:pPr>
            <a:r>
              <a:rPr lang="nl-NL" sz="3600" b="0" dirty="0">
                <a:solidFill>
                  <a:prstClr val="black"/>
                </a:solidFill>
                <a:latin typeface="Calibri"/>
                <a:ea typeface="+mn-ea"/>
                <a:cs typeface="+mn-cs"/>
              </a:rPr>
              <a:t>Integriteit en vertrouwelijkheid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nodeType="after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p:cNvSpPr txBox="1">
            <a:spLocks noGrp="1"/>
          </p:cNvSpPr>
          <p:nvPr>
            <p:ph type="title"/>
          </p:nvPr>
        </p:nvSpPr>
        <p:spPr/>
        <p:txBody>
          <a:bodyPr/>
          <a:lstStyle/>
          <a:p>
            <a:pPr eaLnBrk="1" hangingPunct="1"/>
            <a:r>
              <a:rPr lang="nl-NL" altLang="nl-NL" sz="9600" dirty="0"/>
              <a:t>Beginselen verwerking </a:t>
            </a:r>
            <a:r>
              <a:rPr lang="nl-NL" altLang="nl-NL" sz="9600" dirty="0" err="1"/>
              <a:t>PGs</a:t>
            </a:r>
            <a:r>
              <a:rPr lang="nl-NL" altLang="nl-NL" sz="9600" dirty="0"/>
              <a:t> (5 AVG)</a:t>
            </a:r>
          </a:p>
        </p:txBody>
      </p:sp>
      <p:pic>
        <p:nvPicPr>
          <p:cNvPr id="40963"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a:extLst>
              <a:ext uri="{FF2B5EF4-FFF2-40B4-BE49-F238E27FC236}">
                <a16:creationId xmlns:a16="http://schemas.microsoft.com/office/drawing/2014/main" id="{2BFF1165-D2C0-48F8-9255-421FB1487B2D}"/>
              </a:ext>
            </a:extLst>
          </p:cNvPr>
          <p:cNvSpPr/>
          <p:nvPr/>
        </p:nvSpPr>
        <p:spPr>
          <a:xfrm>
            <a:off x="2006600" y="4245789"/>
            <a:ext cx="19532600" cy="7478970"/>
          </a:xfrm>
          <a:prstGeom prst="rect">
            <a:avLst/>
          </a:prstGeom>
        </p:spPr>
        <p:txBody>
          <a:bodyPr wrap="square">
            <a:spAutoFit/>
          </a:bodyPr>
          <a:lstStyle/>
          <a:p>
            <a:pPr marL="914400" indent="-914400" eaLnBrk="1" hangingPunct="1">
              <a:spcBef>
                <a:spcPts val="2400"/>
              </a:spcBef>
              <a:buFontTx/>
              <a:buAutoNum type="arabicPeriod"/>
              <a:defRPr/>
            </a:pPr>
            <a:r>
              <a:rPr lang="nl-NL" altLang="nl-NL" sz="4000" b="0" dirty="0">
                <a:solidFill>
                  <a:srgbClr val="FF0000"/>
                </a:solidFill>
              </a:rPr>
              <a:t>Doel</a:t>
            </a:r>
            <a:r>
              <a:rPr lang="nl-NL" altLang="nl-NL" sz="4000" b="0" dirty="0"/>
              <a:t>: welbepaald, uitdrukkelijk omschreven en gerechtvaardigd</a:t>
            </a:r>
            <a:br>
              <a:rPr lang="nl-NL" altLang="nl-NL" sz="4000" b="0" dirty="0"/>
            </a:br>
            <a:endParaRPr lang="nl-NL" altLang="nl-NL" sz="4000" b="0" dirty="0"/>
          </a:p>
          <a:p>
            <a:pPr marL="914400" indent="-914400" eaLnBrk="1" hangingPunct="1">
              <a:spcBef>
                <a:spcPts val="2400"/>
              </a:spcBef>
              <a:buFontTx/>
              <a:buAutoNum type="arabicPeriod"/>
              <a:defRPr/>
            </a:pPr>
            <a:r>
              <a:rPr lang="nl-NL" altLang="nl-NL" sz="4000" b="0" dirty="0">
                <a:solidFill>
                  <a:srgbClr val="FF0000"/>
                </a:solidFill>
              </a:rPr>
              <a:t>Minimale</a:t>
            </a:r>
            <a:r>
              <a:rPr lang="nl-NL" altLang="nl-NL" sz="4000" b="0" dirty="0"/>
              <a:t> </a:t>
            </a:r>
            <a:r>
              <a:rPr lang="nl-NL" altLang="nl-NL" sz="4000" b="0" dirty="0">
                <a:solidFill>
                  <a:srgbClr val="FF0000"/>
                </a:solidFill>
              </a:rPr>
              <a:t>gegevensverwerking</a:t>
            </a:r>
            <a:r>
              <a:rPr lang="nl-NL" altLang="nl-NL" sz="4000" b="0" dirty="0"/>
              <a:t>: toereikend, relevant en beperkt tot noodzaak</a:t>
            </a:r>
            <a:br>
              <a:rPr lang="nl-NL" altLang="nl-NL" sz="4000" b="0" dirty="0"/>
            </a:br>
            <a:endParaRPr lang="nl-NL" altLang="nl-NL" sz="4000" b="0" dirty="0"/>
          </a:p>
          <a:p>
            <a:pPr marL="914400" indent="-914400" eaLnBrk="1" hangingPunct="1">
              <a:spcBef>
                <a:spcPts val="2400"/>
              </a:spcBef>
              <a:buFontTx/>
              <a:buAutoNum type="arabicPeriod"/>
              <a:defRPr/>
            </a:pPr>
            <a:r>
              <a:rPr lang="nl-NL" altLang="nl-NL" sz="4000" b="0" dirty="0">
                <a:solidFill>
                  <a:srgbClr val="FF0000"/>
                </a:solidFill>
              </a:rPr>
              <a:t>Juistheid</a:t>
            </a:r>
            <a:r>
              <a:rPr lang="nl-NL" altLang="nl-NL" sz="4000" b="0" dirty="0"/>
              <a:t>: juist en actueel; zo nodig wissen of rectificeren</a:t>
            </a:r>
            <a:br>
              <a:rPr lang="nl-NL" altLang="nl-NL" sz="4000" b="0" dirty="0"/>
            </a:br>
            <a:endParaRPr lang="nl-NL" altLang="nl-NL" sz="4000" b="0" dirty="0"/>
          </a:p>
          <a:p>
            <a:pPr marL="914400" indent="-914400" eaLnBrk="1" hangingPunct="1">
              <a:spcBef>
                <a:spcPts val="2400"/>
              </a:spcBef>
              <a:buFontTx/>
              <a:buAutoNum type="arabicPeriod"/>
              <a:defRPr/>
            </a:pPr>
            <a:r>
              <a:rPr lang="nl-NL" altLang="nl-NL" sz="4000" b="0" dirty="0">
                <a:solidFill>
                  <a:srgbClr val="FF0000"/>
                </a:solidFill>
              </a:rPr>
              <a:t>Opslagbeperking</a:t>
            </a:r>
            <a:r>
              <a:rPr lang="nl-NL" altLang="nl-NL" sz="4000" b="0" dirty="0"/>
              <a:t>: niet langer identificeerbaar bewaren dan noodzakelijk voor doel</a:t>
            </a:r>
            <a:br>
              <a:rPr lang="nl-NL" altLang="nl-NL" sz="4000" b="0" dirty="0"/>
            </a:br>
            <a:endParaRPr lang="nl-NL" altLang="nl-NL" sz="4000" b="0" dirty="0"/>
          </a:p>
          <a:p>
            <a:pPr marL="914400" indent="-914400" eaLnBrk="1" hangingPunct="1">
              <a:spcBef>
                <a:spcPts val="2400"/>
              </a:spcBef>
              <a:buFontTx/>
              <a:buAutoNum type="arabicPeriod"/>
              <a:defRPr/>
            </a:pPr>
            <a:r>
              <a:rPr lang="nl-NL" altLang="nl-NL" sz="4000" b="0" dirty="0">
                <a:solidFill>
                  <a:srgbClr val="FF0000"/>
                </a:solidFill>
              </a:rPr>
              <a:t>Integriteit</a:t>
            </a:r>
            <a:r>
              <a:rPr lang="nl-NL" altLang="nl-NL" sz="4000" b="0" dirty="0"/>
              <a:t> en </a:t>
            </a:r>
            <a:r>
              <a:rPr lang="nl-NL" altLang="nl-NL" sz="4000" b="0" dirty="0">
                <a:solidFill>
                  <a:srgbClr val="FF0000"/>
                </a:solidFill>
              </a:rPr>
              <a:t>vertrouwelijkheid</a:t>
            </a:r>
            <a:r>
              <a:rPr lang="nl-NL" altLang="nl-NL" sz="4000" b="0" dirty="0"/>
              <a:t>: passende technische en/of organisatorische maatregelen</a:t>
            </a:r>
          </a:p>
        </p:txBody>
      </p:sp>
    </p:spTree>
    <p:extLst>
      <p:ext uri="{BB962C8B-B14F-4D97-AF65-F5344CB8AC3E}">
        <p14:creationId xmlns:p14="http://schemas.microsoft.com/office/powerpoint/2010/main" val="28725693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p:cNvSpPr txBox="1">
            <a:spLocks noGrp="1"/>
          </p:cNvSpPr>
          <p:nvPr>
            <p:ph type="title"/>
          </p:nvPr>
        </p:nvSpPr>
        <p:spPr/>
        <p:txBody>
          <a:bodyPr/>
          <a:lstStyle/>
          <a:p>
            <a:pPr eaLnBrk="1" hangingPunct="1"/>
            <a:r>
              <a:rPr lang="nl-NL" altLang="nl-NL"/>
              <a:t>Inzage behandeldossier</a:t>
            </a:r>
          </a:p>
        </p:txBody>
      </p:sp>
      <p:sp>
        <p:nvSpPr>
          <p:cNvPr id="32771" name="Hoofdtekst"/>
          <p:cNvSpPr txBox="1">
            <a:spLocks noGrp="1"/>
          </p:cNvSpPr>
          <p:nvPr>
            <p:ph type="body" idx="1"/>
          </p:nvPr>
        </p:nvSpPr>
        <p:spPr>
          <a:xfrm>
            <a:off x="1689100" y="3608388"/>
            <a:ext cx="22001163" cy="7966075"/>
          </a:xfrm>
        </p:spPr>
        <p:txBody>
          <a:bodyPr/>
          <a:lstStyle/>
          <a:p>
            <a:pPr marL="0" indent="0" eaLnBrk="1" hangingPunct="1">
              <a:spcBef>
                <a:spcPts val="5400"/>
              </a:spcBef>
              <a:buFontTx/>
              <a:buNone/>
              <a:defRPr/>
            </a:pPr>
            <a:r>
              <a:rPr lang="nl-NL" altLang="nl-NL" b="1" dirty="0"/>
              <a:t>Toegepast:</a:t>
            </a:r>
          </a:p>
          <a:p>
            <a:pPr marL="914400" indent="-914400" eaLnBrk="1" hangingPunct="1">
              <a:spcBef>
                <a:spcPts val="5400"/>
              </a:spcBef>
              <a:buFontTx/>
              <a:buAutoNum type="arabicPeriod"/>
              <a:defRPr/>
            </a:pPr>
            <a:r>
              <a:rPr lang="nl-NL" altLang="nl-NL" dirty="0"/>
              <a:t>Medewerkers van </a:t>
            </a:r>
            <a:r>
              <a:rPr lang="nl-NL" altLang="nl-NL" dirty="0">
                <a:solidFill>
                  <a:srgbClr val="FF0000"/>
                </a:solidFill>
              </a:rPr>
              <a:t>buiten</a:t>
            </a:r>
            <a:r>
              <a:rPr lang="nl-NL" altLang="nl-NL" dirty="0"/>
              <a:t> afdeling Personenschade in principe </a:t>
            </a:r>
            <a:r>
              <a:rPr lang="nl-NL" altLang="nl-NL" dirty="0">
                <a:solidFill>
                  <a:srgbClr val="FF0000"/>
                </a:solidFill>
              </a:rPr>
              <a:t>geen</a:t>
            </a:r>
            <a:r>
              <a:rPr lang="nl-NL" altLang="nl-NL" dirty="0"/>
              <a:t> toegang.</a:t>
            </a:r>
          </a:p>
          <a:p>
            <a:pPr marL="914400" indent="-914400" eaLnBrk="1" hangingPunct="1">
              <a:spcBef>
                <a:spcPts val="5400"/>
              </a:spcBef>
              <a:buFontTx/>
              <a:buAutoNum type="arabicPeriod"/>
              <a:defRPr/>
            </a:pPr>
            <a:r>
              <a:rPr lang="nl-NL" altLang="nl-NL" dirty="0">
                <a:solidFill>
                  <a:srgbClr val="FF0000"/>
                </a:solidFill>
              </a:rPr>
              <a:t>Toegangsrechten</a:t>
            </a:r>
            <a:r>
              <a:rPr lang="nl-NL" altLang="nl-NL" dirty="0"/>
              <a:t> intern goed regelen.</a:t>
            </a:r>
          </a:p>
          <a:p>
            <a:pPr marL="914400" indent="-914400" eaLnBrk="1" hangingPunct="1">
              <a:spcBef>
                <a:spcPts val="5400"/>
              </a:spcBef>
              <a:buFontTx/>
              <a:buAutoNum type="arabicPeriod"/>
              <a:defRPr/>
            </a:pPr>
            <a:r>
              <a:rPr lang="nl-NL" altLang="nl-NL" dirty="0"/>
              <a:t>Alleen bij </a:t>
            </a:r>
            <a:r>
              <a:rPr lang="nl-NL" altLang="nl-NL" dirty="0">
                <a:solidFill>
                  <a:srgbClr val="FF0000"/>
                </a:solidFill>
              </a:rPr>
              <a:t>gerechtvaardigd belang</a:t>
            </a:r>
            <a:r>
              <a:rPr lang="nl-NL" altLang="nl-NL" dirty="0"/>
              <a:t> </a:t>
            </a:r>
            <a:r>
              <a:rPr lang="nl-NL" altLang="nl-NL" u="sng" dirty="0"/>
              <a:t>en</a:t>
            </a:r>
            <a:r>
              <a:rPr lang="nl-NL" altLang="nl-NL" dirty="0"/>
              <a:t> </a:t>
            </a:r>
            <a:r>
              <a:rPr lang="nl-NL" altLang="nl-NL" dirty="0">
                <a:solidFill>
                  <a:srgbClr val="FF0000"/>
                </a:solidFill>
              </a:rPr>
              <a:t>uitzondering op verbod </a:t>
            </a:r>
            <a:r>
              <a:rPr lang="nl-NL" altLang="nl-NL" dirty="0">
                <a:solidFill>
                  <a:schemeClr val="tx1"/>
                </a:solidFill>
              </a:rPr>
              <a:t>tot verwerking </a:t>
            </a:r>
            <a:r>
              <a:rPr lang="nl-NL" altLang="nl-NL" dirty="0"/>
              <a:t>bijzondere gegevens: toegang voor anderen mogelijk toegestaan.</a:t>
            </a:r>
          </a:p>
        </p:txBody>
      </p:sp>
      <p:pic>
        <p:nvPicPr>
          <p:cNvPr id="20484"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p:cNvSpPr txBox="1">
            <a:spLocks noGrp="1"/>
          </p:cNvSpPr>
          <p:nvPr>
            <p:ph type="title"/>
          </p:nvPr>
        </p:nvSpPr>
        <p:spPr/>
        <p:txBody>
          <a:bodyPr/>
          <a:lstStyle/>
          <a:p>
            <a:pPr eaLnBrk="1" hangingPunct="1"/>
            <a:r>
              <a:rPr lang="nl-NL" altLang="nl-NL"/>
              <a:t>Ingeschakelde derden</a:t>
            </a:r>
          </a:p>
        </p:txBody>
      </p:sp>
      <p:sp>
        <p:nvSpPr>
          <p:cNvPr id="33795" name="Hoofdtekst"/>
          <p:cNvSpPr txBox="1">
            <a:spLocks noGrp="1"/>
          </p:cNvSpPr>
          <p:nvPr>
            <p:ph type="body" idx="1"/>
          </p:nvPr>
        </p:nvSpPr>
        <p:spPr>
          <a:xfrm>
            <a:off x="1689100" y="4064000"/>
            <a:ext cx="21005800" cy="7966075"/>
          </a:xfrm>
        </p:spPr>
        <p:txBody>
          <a:bodyPr/>
          <a:lstStyle/>
          <a:p>
            <a:pPr marL="0" indent="0" eaLnBrk="1" hangingPunct="1">
              <a:spcBef>
                <a:spcPts val="2400"/>
              </a:spcBef>
              <a:spcAft>
                <a:spcPts val="1200"/>
              </a:spcAft>
              <a:buFontTx/>
              <a:buNone/>
              <a:defRPr/>
            </a:pPr>
            <a:r>
              <a:rPr lang="nl-NL" altLang="nl-NL" b="1" dirty="0"/>
              <a:t>Denk aan: </a:t>
            </a:r>
          </a:p>
          <a:p>
            <a:pPr eaLnBrk="1" hangingPunct="1">
              <a:spcBef>
                <a:spcPts val="2400"/>
              </a:spcBef>
              <a:defRPr/>
            </a:pPr>
            <a:r>
              <a:rPr lang="nl-NL" altLang="nl-NL" dirty="0"/>
              <a:t>MAA</a:t>
            </a:r>
          </a:p>
          <a:p>
            <a:pPr eaLnBrk="1" hangingPunct="1">
              <a:spcBef>
                <a:spcPts val="2400"/>
              </a:spcBef>
              <a:defRPr/>
            </a:pPr>
            <a:r>
              <a:rPr lang="nl-NL" altLang="nl-NL" dirty="0"/>
              <a:t>AD</a:t>
            </a:r>
          </a:p>
          <a:p>
            <a:pPr eaLnBrk="1" hangingPunct="1">
              <a:spcBef>
                <a:spcPts val="2400"/>
              </a:spcBef>
              <a:defRPr/>
            </a:pPr>
            <a:r>
              <a:rPr lang="nl-NL" altLang="nl-NL" dirty="0"/>
              <a:t>Schade-expert</a:t>
            </a:r>
          </a:p>
          <a:p>
            <a:pPr eaLnBrk="1" hangingPunct="1">
              <a:spcBef>
                <a:spcPts val="2400"/>
              </a:spcBef>
              <a:defRPr/>
            </a:pPr>
            <a:r>
              <a:rPr lang="nl-NL" altLang="nl-NL" dirty="0"/>
              <a:t>Rekenbureau</a:t>
            </a:r>
          </a:p>
          <a:p>
            <a:pPr eaLnBrk="1" hangingPunct="1">
              <a:spcBef>
                <a:spcPts val="2400"/>
              </a:spcBef>
              <a:defRPr/>
            </a:pPr>
            <a:r>
              <a:rPr lang="nl-NL" altLang="nl-NL" dirty="0"/>
              <a:t>Herstelcoach of andere vorm van herstelgerichte dienstverlening</a:t>
            </a:r>
          </a:p>
        </p:txBody>
      </p:sp>
      <p:pic>
        <p:nvPicPr>
          <p:cNvPr id="21508"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3795">
                                            <p:txEl>
                                              <p:pRg st="2" end="2"/>
                                            </p:txEl>
                                          </p:spTgt>
                                        </p:tgtEl>
                                        <p:attrNameLst>
                                          <p:attrName>style.visibility</p:attrName>
                                        </p:attrNameLst>
                                      </p:cBhvr>
                                      <p:to>
                                        <p:strVal val="visible"/>
                                      </p:to>
                                    </p:set>
                                    <p:anim calcmode="lin" valueType="num">
                                      <p:cBhvr additive="base">
                                        <p:cTn id="18"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anim calcmode="lin" valueType="num">
                                      <p:cBhvr additive="base">
                                        <p:cTn id="23"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33795">
                                            <p:txEl>
                                              <p:pRg st="4" end="4"/>
                                            </p:txEl>
                                          </p:spTgt>
                                        </p:tgtEl>
                                        <p:attrNameLst>
                                          <p:attrName>style.visibility</p:attrName>
                                        </p:attrNameLst>
                                      </p:cBhvr>
                                      <p:to>
                                        <p:strVal val="visible"/>
                                      </p:to>
                                    </p:set>
                                    <p:anim calcmode="lin" valueType="num">
                                      <p:cBhvr additive="base">
                                        <p:cTn id="28"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3795">
                                            <p:txEl>
                                              <p:pRg st="5" end="5"/>
                                            </p:txEl>
                                          </p:spTgt>
                                        </p:tgtEl>
                                        <p:attrNameLst>
                                          <p:attrName>style.visibility</p:attrName>
                                        </p:attrNameLst>
                                      </p:cBhvr>
                                      <p:to>
                                        <p:strVal val="visible"/>
                                      </p:to>
                                    </p:set>
                                    <p:anim calcmode="lin" valueType="num">
                                      <p:cBhvr additive="base">
                                        <p:cTn id="33"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p:cNvSpPr txBox="1">
            <a:spLocks noGrp="1"/>
          </p:cNvSpPr>
          <p:nvPr>
            <p:ph type="title"/>
          </p:nvPr>
        </p:nvSpPr>
        <p:spPr/>
        <p:txBody>
          <a:bodyPr/>
          <a:lstStyle/>
          <a:p>
            <a:pPr eaLnBrk="1" hangingPunct="1"/>
            <a:r>
              <a:rPr lang="nl-NL" altLang="nl-NL" dirty="0"/>
              <a:t>Vraag:</a:t>
            </a:r>
          </a:p>
        </p:txBody>
      </p:sp>
      <p:pic>
        <p:nvPicPr>
          <p:cNvPr id="22531"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al 2"/>
          <p:cNvSpPr/>
          <p:nvPr/>
        </p:nvSpPr>
        <p:spPr>
          <a:xfrm>
            <a:off x="5130800" y="5023249"/>
            <a:ext cx="12733867" cy="5193506"/>
          </a:xfrm>
          <a:prstGeom prst="ellipse">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fontAlgn="auto" hangingPunct="0">
              <a:spcBef>
                <a:spcPts val="0"/>
              </a:spcBef>
              <a:spcAft>
                <a:spcPts val="0"/>
              </a:spcAft>
              <a:defRPr/>
            </a:pPr>
            <a:r>
              <a:rPr lang="nl-NL" altLang="nl-NL" sz="6000" b="0" dirty="0">
                <a:solidFill>
                  <a:srgbClr val="FFFFFF"/>
                </a:solidFill>
                <a:latin typeface="Helvetica Neue Medium"/>
                <a:ea typeface="Helvetica Neue Medium"/>
                <a:cs typeface="Helvetica Neue Medium"/>
              </a:rPr>
              <a:t>Is toestemming van verzekeraar voldoende, of moeten derden zelf óók toestemming vragen?</a:t>
            </a:r>
            <a:endParaRPr lang="nl-NL" sz="6000" b="0" dirty="0">
              <a:solidFill>
                <a:srgbClr val="FFFFFF"/>
              </a:solidFill>
              <a:latin typeface="Helvetica Neue Medium"/>
              <a:ea typeface="Helvetica Neue Medium"/>
              <a:cs typeface="Helvetica Neue Medium"/>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p:cNvSpPr txBox="1">
            <a:spLocks noGrp="1"/>
          </p:cNvSpPr>
          <p:nvPr>
            <p:ph type="title"/>
          </p:nvPr>
        </p:nvSpPr>
        <p:spPr/>
        <p:txBody>
          <a:bodyPr/>
          <a:lstStyle/>
          <a:p>
            <a:pPr eaLnBrk="1" hangingPunct="1"/>
            <a:r>
              <a:rPr lang="nl-NL" altLang="nl-NL" dirty="0"/>
              <a:t>Antwoord:</a:t>
            </a:r>
          </a:p>
        </p:txBody>
      </p:sp>
      <p:pic>
        <p:nvPicPr>
          <p:cNvPr id="22531"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0FD0AC6D-C1A1-473F-9A2C-7FDCB1BEC733}"/>
              </a:ext>
            </a:extLst>
          </p:cNvPr>
          <p:cNvSpPr/>
          <p:nvPr/>
        </p:nvSpPr>
        <p:spPr>
          <a:xfrm>
            <a:off x="1689100" y="4859337"/>
            <a:ext cx="20383500" cy="4832092"/>
          </a:xfrm>
          <a:prstGeom prst="rect">
            <a:avLst/>
          </a:prstGeom>
        </p:spPr>
        <p:txBody>
          <a:bodyPr wrap="square">
            <a:spAutoFit/>
          </a:bodyPr>
          <a:lstStyle/>
          <a:p>
            <a:r>
              <a:rPr lang="nl-NL" sz="4400" b="0" dirty="0"/>
              <a:t>Dit hangt af van het antwoord op de </a:t>
            </a:r>
            <a:r>
              <a:rPr lang="nl-NL" sz="4400" b="0" dirty="0">
                <a:solidFill>
                  <a:srgbClr val="FF0000"/>
                </a:solidFill>
              </a:rPr>
              <a:t>vraag</a:t>
            </a:r>
            <a:r>
              <a:rPr lang="nl-NL" sz="4400" b="0" dirty="0"/>
              <a:t> of er sprake is van: </a:t>
            </a:r>
          </a:p>
          <a:p>
            <a:endParaRPr lang="nl-NL" sz="4400" b="0" dirty="0"/>
          </a:p>
          <a:p>
            <a:pPr marL="742950" indent="-742950">
              <a:buFont typeface="+mj-lt"/>
              <a:buAutoNum type="arabicPeriod"/>
            </a:pPr>
            <a:r>
              <a:rPr lang="nl-NL" sz="4400" b="0" dirty="0"/>
              <a:t>Een </a:t>
            </a:r>
            <a:r>
              <a:rPr lang="nl-NL" sz="4400" b="0" dirty="0">
                <a:solidFill>
                  <a:srgbClr val="FF0000"/>
                </a:solidFill>
              </a:rPr>
              <a:t>Verantwoordelijke</a:t>
            </a:r>
            <a:r>
              <a:rPr lang="nl-NL" sz="4400" b="0" dirty="0"/>
              <a:t> en een </a:t>
            </a:r>
            <a:r>
              <a:rPr lang="nl-NL" sz="4400" b="0" dirty="0">
                <a:solidFill>
                  <a:srgbClr val="FF0000"/>
                </a:solidFill>
              </a:rPr>
              <a:t>Verwerker</a:t>
            </a:r>
            <a:r>
              <a:rPr lang="nl-NL" sz="4400" b="0" dirty="0"/>
              <a:t> (die </a:t>
            </a:r>
            <a:r>
              <a:rPr lang="nl-NL" sz="4400" b="0" dirty="0">
                <a:solidFill>
                  <a:srgbClr val="FF0000"/>
                </a:solidFill>
              </a:rPr>
              <a:t>niet</a:t>
            </a:r>
            <a:r>
              <a:rPr lang="nl-NL" sz="4400" b="0" dirty="0"/>
              <a:t> zelfstandig toestemming hoeft te vragen),</a:t>
            </a:r>
            <a:br>
              <a:rPr lang="nl-NL" sz="4400" b="0" dirty="0">
                <a:solidFill>
                  <a:schemeClr val="tx1"/>
                </a:solidFill>
              </a:rPr>
            </a:br>
            <a:endParaRPr lang="nl-NL" sz="4400" b="0" dirty="0">
              <a:solidFill>
                <a:schemeClr val="tx1"/>
              </a:solidFill>
            </a:endParaRPr>
          </a:p>
          <a:p>
            <a:pPr marL="742950" indent="-742950">
              <a:buFont typeface="+mj-lt"/>
              <a:buAutoNum type="arabicPeriod"/>
            </a:pPr>
            <a:r>
              <a:rPr lang="nl-NL" sz="4400" b="0" dirty="0">
                <a:solidFill>
                  <a:schemeClr val="tx1"/>
                </a:solidFill>
              </a:rPr>
              <a:t>of </a:t>
            </a:r>
            <a:r>
              <a:rPr lang="nl-NL" sz="4400" b="0" dirty="0">
                <a:solidFill>
                  <a:srgbClr val="FF0000"/>
                </a:solidFill>
              </a:rPr>
              <a:t>twee</a:t>
            </a:r>
            <a:r>
              <a:rPr lang="nl-NL" sz="4400" b="0" dirty="0"/>
              <a:t> – al dan niet gezamenlijk – </a:t>
            </a:r>
            <a:r>
              <a:rPr lang="nl-NL" sz="4400" b="0" dirty="0">
                <a:solidFill>
                  <a:srgbClr val="FF0000"/>
                </a:solidFill>
              </a:rPr>
              <a:t>Verantwoordelijken</a:t>
            </a:r>
            <a:r>
              <a:rPr lang="nl-NL" sz="4400" b="0" dirty="0"/>
              <a:t> (die in principe </a:t>
            </a:r>
            <a:r>
              <a:rPr lang="nl-NL" sz="4400" b="0" dirty="0">
                <a:solidFill>
                  <a:srgbClr val="FF0000"/>
                </a:solidFill>
              </a:rPr>
              <a:t>beiden</a:t>
            </a:r>
            <a:r>
              <a:rPr lang="nl-NL" sz="4400" b="0" dirty="0"/>
              <a:t> afzonderlijk toestemming moeten hebben)</a:t>
            </a:r>
          </a:p>
        </p:txBody>
      </p:sp>
    </p:spTree>
    <p:extLst>
      <p:ext uri="{BB962C8B-B14F-4D97-AF65-F5344CB8AC3E}">
        <p14:creationId xmlns:p14="http://schemas.microsoft.com/office/powerpoint/2010/main" val="40327342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p:cNvSpPr txBox="1">
            <a:spLocks noGrp="1"/>
          </p:cNvSpPr>
          <p:nvPr>
            <p:ph type="title"/>
          </p:nvPr>
        </p:nvSpPr>
        <p:spPr/>
        <p:txBody>
          <a:bodyPr/>
          <a:lstStyle/>
          <a:p>
            <a:pPr eaLnBrk="1" hangingPunct="1"/>
            <a:r>
              <a:rPr lang="nl-NL" altLang="nl-NL" dirty="0"/>
              <a:t>Overigens:</a:t>
            </a:r>
          </a:p>
        </p:txBody>
      </p:sp>
      <p:pic>
        <p:nvPicPr>
          <p:cNvPr id="22531"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0FD0AC6D-C1A1-473F-9A2C-7FDCB1BEC733}"/>
              </a:ext>
            </a:extLst>
          </p:cNvPr>
          <p:cNvSpPr/>
          <p:nvPr/>
        </p:nvSpPr>
        <p:spPr>
          <a:xfrm>
            <a:off x="1689100" y="4173537"/>
            <a:ext cx="20383500" cy="7540526"/>
          </a:xfrm>
          <a:prstGeom prst="rect">
            <a:avLst/>
          </a:prstGeom>
        </p:spPr>
        <p:txBody>
          <a:bodyPr wrap="square">
            <a:spAutoFit/>
          </a:bodyPr>
          <a:lstStyle/>
          <a:p>
            <a:pPr marL="571500" indent="-571500">
              <a:buFont typeface="Arial" panose="020B0604020202020204" pitchFamily="34" charset="0"/>
              <a:buChar char="•"/>
            </a:pPr>
            <a:r>
              <a:rPr lang="nl-NL" sz="4400" b="0" dirty="0">
                <a:solidFill>
                  <a:srgbClr val="FF0000"/>
                </a:solidFill>
              </a:rPr>
              <a:t>Toestemming</a:t>
            </a:r>
            <a:r>
              <a:rPr lang="nl-NL" sz="4400" b="0" dirty="0"/>
              <a:t> voor verwerking van persoonsgegevens door </a:t>
            </a:r>
            <a:r>
              <a:rPr lang="nl-NL" sz="4400" b="0" dirty="0">
                <a:solidFill>
                  <a:srgbClr val="FF0000"/>
                </a:solidFill>
              </a:rPr>
              <a:t>beide</a:t>
            </a:r>
            <a:r>
              <a:rPr lang="nl-NL" sz="4400" b="0" dirty="0"/>
              <a:t> Verantwoordelijken kan eventueel door </a:t>
            </a:r>
            <a:r>
              <a:rPr lang="nl-NL" sz="4400" b="0" dirty="0">
                <a:solidFill>
                  <a:srgbClr val="FF0000"/>
                </a:solidFill>
              </a:rPr>
              <a:t>één</a:t>
            </a:r>
            <a:r>
              <a:rPr lang="nl-NL" sz="4400" b="0" dirty="0"/>
              <a:t> van beiden worden (op)gevraagd. </a:t>
            </a:r>
            <a:br>
              <a:rPr lang="nl-NL" sz="4400" b="0" dirty="0"/>
            </a:br>
            <a:endParaRPr lang="nl-NL" sz="4400" b="0" dirty="0"/>
          </a:p>
          <a:p>
            <a:pPr marL="571500" indent="-571500">
              <a:buFont typeface="Arial" panose="020B0604020202020204" pitchFamily="34" charset="0"/>
              <a:buChar char="•"/>
            </a:pPr>
            <a:r>
              <a:rPr lang="nl-NL" sz="4400" b="0" dirty="0"/>
              <a:t>Voor de </a:t>
            </a:r>
            <a:r>
              <a:rPr lang="nl-NL" sz="4400" b="0" dirty="0">
                <a:solidFill>
                  <a:srgbClr val="FF0000"/>
                </a:solidFill>
              </a:rPr>
              <a:t>Betrokkene</a:t>
            </a:r>
            <a:r>
              <a:rPr lang="nl-NL" sz="4400" b="0" dirty="0"/>
              <a:t> dient het dan wel </a:t>
            </a:r>
            <a:r>
              <a:rPr lang="nl-NL" sz="4400" b="0" dirty="0">
                <a:solidFill>
                  <a:srgbClr val="FF0000"/>
                </a:solidFill>
              </a:rPr>
              <a:t>ondubbelzinnig duidelijk </a:t>
            </a:r>
            <a:r>
              <a:rPr lang="nl-NL" sz="4400" b="0" dirty="0"/>
              <a:t>te zijn dat voor gegevensverwerking door beide Verantwoordelijken afzonderlijk toestemming wordt verleend; ook moet toestemming aan </a:t>
            </a:r>
            <a:r>
              <a:rPr lang="nl-NL" sz="4400" b="0" dirty="0">
                <a:solidFill>
                  <a:srgbClr val="FF0000"/>
                </a:solidFill>
              </a:rPr>
              <a:t>andere vereisten </a:t>
            </a:r>
            <a:r>
              <a:rPr lang="nl-NL" sz="4400" b="0" dirty="0"/>
              <a:t>voldoen.</a:t>
            </a:r>
            <a:br>
              <a:rPr lang="nl-NL" sz="4400" b="0" dirty="0"/>
            </a:br>
            <a:endParaRPr lang="nl-NL" sz="4400" b="0" dirty="0"/>
          </a:p>
          <a:p>
            <a:pPr marL="571500" indent="-571500">
              <a:buFont typeface="Arial" panose="020B0604020202020204" pitchFamily="34" charset="0"/>
              <a:buChar char="•"/>
            </a:pPr>
            <a:r>
              <a:rPr lang="nl-NL" sz="4400" b="0" dirty="0"/>
              <a:t>Bovendien moeten beide Verantwoordelijken </a:t>
            </a:r>
            <a:r>
              <a:rPr lang="nl-NL" sz="4400" b="0" dirty="0">
                <a:solidFill>
                  <a:srgbClr val="FF0000"/>
                </a:solidFill>
              </a:rPr>
              <a:t>afzonderlijk kunnen aantonen </a:t>
            </a:r>
            <a:r>
              <a:rPr lang="nl-NL" sz="4400" b="0" dirty="0"/>
              <a:t>dat zij die toestemming hebben verkregen; de niet (op)vragende Verantwoordelijke dient er zich dus van te </a:t>
            </a:r>
            <a:r>
              <a:rPr lang="nl-NL" sz="4400" b="0" dirty="0">
                <a:solidFill>
                  <a:srgbClr val="FF0000"/>
                </a:solidFill>
              </a:rPr>
              <a:t>vergewissen</a:t>
            </a:r>
            <a:r>
              <a:rPr lang="nl-NL" sz="4400" b="0" dirty="0"/>
              <a:t> dat e.e.a. goed gebeurt en dient daarvan naderhand ook een </a:t>
            </a:r>
            <a:r>
              <a:rPr lang="nl-NL" sz="4400" b="0" dirty="0">
                <a:solidFill>
                  <a:srgbClr val="FF0000"/>
                </a:solidFill>
              </a:rPr>
              <a:t>kopie</a:t>
            </a:r>
            <a:r>
              <a:rPr lang="nl-NL" sz="4400" b="0" dirty="0"/>
              <a:t> te vragen t.b.v. de eigen administratie.</a:t>
            </a:r>
          </a:p>
        </p:txBody>
      </p:sp>
    </p:spTree>
    <p:extLst>
      <p:ext uri="{BB962C8B-B14F-4D97-AF65-F5344CB8AC3E}">
        <p14:creationId xmlns:p14="http://schemas.microsoft.com/office/powerpoint/2010/main" val="23422573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p:cNvSpPr txBox="1">
            <a:spLocks noGrp="1"/>
          </p:cNvSpPr>
          <p:nvPr>
            <p:ph type="title"/>
          </p:nvPr>
        </p:nvSpPr>
        <p:spPr/>
        <p:txBody>
          <a:bodyPr/>
          <a:lstStyle/>
          <a:p>
            <a:pPr eaLnBrk="1" hangingPunct="1"/>
            <a:r>
              <a:rPr lang="nl-NL" altLang="nl-NL" dirty="0"/>
              <a:t>Introductie</a:t>
            </a:r>
          </a:p>
        </p:txBody>
      </p:sp>
      <p:sp>
        <p:nvSpPr>
          <p:cNvPr id="11267" name="Hoofdtekst"/>
          <p:cNvSpPr txBox="1">
            <a:spLocks noGrp="1"/>
          </p:cNvSpPr>
          <p:nvPr>
            <p:ph type="body" idx="1"/>
          </p:nvPr>
        </p:nvSpPr>
        <p:spPr>
          <a:xfrm>
            <a:off x="1667835" y="3778180"/>
            <a:ext cx="21511142" cy="8683180"/>
          </a:xfrm>
        </p:spPr>
        <p:txBody>
          <a:bodyPr/>
          <a:lstStyle/>
          <a:p>
            <a:pPr marL="0" indent="0" eaLnBrk="1" hangingPunct="1">
              <a:buNone/>
            </a:pPr>
            <a:br>
              <a:rPr lang="nl-NL" altLang="nl-NL" dirty="0"/>
            </a:br>
            <a:br>
              <a:rPr lang="nl-NL" altLang="nl-NL" dirty="0"/>
            </a:br>
            <a:r>
              <a:rPr lang="nl-NL" altLang="nl-NL" b="1" dirty="0"/>
              <a:t>BASIS</a:t>
            </a:r>
            <a:r>
              <a:rPr lang="nl-NL" altLang="nl-NL" dirty="0"/>
              <a:t> = deelsessie AVG op PIV Jaarcongres (</a:t>
            </a:r>
            <a:r>
              <a:rPr lang="nl-NL" altLang="nl-NL" dirty="0" err="1"/>
              <a:t>Jørgen</a:t>
            </a:r>
            <a:r>
              <a:rPr lang="nl-NL" altLang="nl-NL" dirty="0"/>
              <a:t> Simons, Leijnse Artz)</a:t>
            </a:r>
          </a:p>
          <a:p>
            <a:pPr eaLnBrk="1" hangingPunct="1"/>
            <a:r>
              <a:rPr lang="nl-NL" altLang="nl-NL" dirty="0"/>
              <a:t>Wegens succes geprolongeerd middels dit Webinar; uitgebreid naar aanleiding van vragen en opmerkingen</a:t>
            </a:r>
          </a:p>
          <a:p>
            <a:r>
              <a:rPr lang="nl-NL" altLang="nl-NL" dirty="0"/>
              <a:t>Enige voorkennis wel verondersteld; zie onder meer advies ‘</a:t>
            </a:r>
            <a:r>
              <a:rPr lang="nl-NL" i="1" dirty="0"/>
              <a:t>Verwerking van (bijzondere) persoonsgegevens bij de behandeling van letselschades</a:t>
            </a:r>
            <a:r>
              <a:rPr lang="nl-NL" dirty="0"/>
              <a:t>’, </a:t>
            </a:r>
            <a:r>
              <a:rPr lang="nl-NL" altLang="nl-NL" dirty="0" err="1"/>
              <a:t>Jørgen</a:t>
            </a:r>
            <a:r>
              <a:rPr lang="nl-NL" altLang="nl-NL" dirty="0"/>
              <a:t> Simons, juni 2017 (PIV-site)</a:t>
            </a:r>
          </a:p>
          <a:p>
            <a:pPr eaLnBrk="1" hangingPunct="1"/>
            <a:r>
              <a:rPr lang="nl-NL" altLang="nl-NL" dirty="0"/>
              <a:t>Techniek vandaag verzorgd door Kennedy Van der Laan</a:t>
            </a:r>
          </a:p>
          <a:p>
            <a:pPr marL="914400" indent="-914400" eaLnBrk="1" hangingPunct="1"/>
            <a:endParaRPr lang="nl-NL" altLang="nl-NL" dirty="0"/>
          </a:p>
        </p:txBody>
      </p:sp>
      <p:pic>
        <p:nvPicPr>
          <p:cNvPr id="11268"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7298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p:cNvSpPr txBox="1">
            <a:spLocks noGrp="1"/>
          </p:cNvSpPr>
          <p:nvPr>
            <p:ph type="title"/>
          </p:nvPr>
        </p:nvSpPr>
        <p:spPr/>
        <p:txBody>
          <a:bodyPr/>
          <a:lstStyle/>
          <a:p>
            <a:pPr eaLnBrk="1" hangingPunct="1"/>
            <a:r>
              <a:rPr lang="nl-NL" altLang="nl-NL"/>
              <a:t>Verantwoordelijke</a:t>
            </a:r>
          </a:p>
        </p:txBody>
      </p:sp>
      <p:pic>
        <p:nvPicPr>
          <p:cNvPr id="23555"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jdelijke aanduiding voor inhoud 2"/>
          <p:cNvSpPr txBox="1">
            <a:spLocks/>
          </p:cNvSpPr>
          <p:nvPr/>
        </p:nvSpPr>
        <p:spPr bwMode="auto">
          <a:xfrm>
            <a:off x="4968875" y="4586288"/>
            <a:ext cx="7599363"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742950" indent="-28575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11430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16002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20574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25146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29718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34290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38862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algn="ctr">
              <a:spcBef>
                <a:spcPct val="20000"/>
              </a:spcBef>
              <a:buSzTx/>
              <a:buFontTx/>
              <a:buNone/>
            </a:pPr>
            <a:r>
              <a:rPr lang="nl-NL" altLang="nl-NL" sz="4000" dirty="0">
                <a:latin typeface="Arial" pitchFamily="34" charset="0"/>
                <a:cs typeface="Arial" pitchFamily="34" charset="0"/>
              </a:rPr>
              <a:t>Heeft </a:t>
            </a:r>
            <a:r>
              <a:rPr lang="nl-NL" altLang="nl-NL" sz="4000" dirty="0">
                <a:solidFill>
                  <a:srgbClr val="FF0000"/>
                </a:solidFill>
                <a:latin typeface="Arial" pitchFamily="34" charset="0"/>
                <a:cs typeface="Arial" pitchFamily="34" charset="0"/>
              </a:rPr>
              <a:t>zeggenschap</a:t>
            </a:r>
            <a:r>
              <a:rPr lang="nl-NL" altLang="nl-NL" sz="4000" dirty="0">
                <a:latin typeface="Arial" pitchFamily="34" charset="0"/>
                <a:cs typeface="Arial" pitchFamily="34" charset="0"/>
              </a:rPr>
              <a:t> over </a:t>
            </a:r>
          </a:p>
          <a:p>
            <a:pPr algn="ctr">
              <a:spcBef>
                <a:spcPct val="20000"/>
              </a:spcBef>
              <a:buSzTx/>
              <a:buFontTx/>
              <a:buNone/>
            </a:pPr>
            <a:r>
              <a:rPr lang="nl-NL" altLang="nl-NL" sz="4000" dirty="0">
                <a:latin typeface="Arial" pitchFamily="34" charset="0"/>
                <a:cs typeface="Arial" pitchFamily="34" charset="0"/>
              </a:rPr>
              <a:t>het </a:t>
            </a:r>
            <a:r>
              <a:rPr lang="nl-NL" altLang="nl-NL" sz="4000" dirty="0">
                <a:solidFill>
                  <a:srgbClr val="FF0000"/>
                </a:solidFill>
                <a:latin typeface="Arial" pitchFamily="34" charset="0"/>
                <a:cs typeface="Arial" pitchFamily="34" charset="0"/>
              </a:rPr>
              <a:t>doel</a:t>
            </a:r>
            <a:r>
              <a:rPr lang="nl-NL" altLang="nl-NL" sz="4000" dirty="0">
                <a:latin typeface="Arial" pitchFamily="34" charset="0"/>
                <a:cs typeface="Arial" pitchFamily="34" charset="0"/>
              </a:rPr>
              <a:t> en de </a:t>
            </a:r>
            <a:r>
              <a:rPr lang="nl-NL" altLang="nl-NL" sz="4000" dirty="0">
                <a:solidFill>
                  <a:srgbClr val="FF0000"/>
                </a:solidFill>
                <a:latin typeface="Arial" pitchFamily="34" charset="0"/>
                <a:cs typeface="Arial" pitchFamily="34" charset="0"/>
              </a:rPr>
              <a:t>middelen</a:t>
            </a:r>
            <a:r>
              <a:rPr lang="nl-NL" altLang="nl-NL" sz="4000" dirty="0">
                <a:latin typeface="Arial" pitchFamily="34" charset="0"/>
                <a:cs typeface="Arial" pitchFamily="34" charset="0"/>
              </a:rPr>
              <a:t> </a:t>
            </a:r>
          </a:p>
          <a:p>
            <a:pPr algn="ctr">
              <a:spcBef>
                <a:spcPct val="20000"/>
              </a:spcBef>
              <a:buSzTx/>
              <a:buFontTx/>
              <a:buNone/>
            </a:pPr>
            <a:r>
              <a:rPr lang="nl-NL" altLang="nl-NL" sz="4000" dirty="0">
                <a:latin typeface="Arial" pitchFamily="34" charset="0"/>
                <a:cs typeface="Arial" pitchFamily="34" charset="0"/>
              </a:rPr>
              <a:t>van verwerking</a:t>
            </a:r>
          </a:p>
        </p:txBody>
      </p:sp>
      <p:sp>
        <p:nvSpPr>
          <p:cNvPr id="23557" name="Tijdelijke aanduiding voor inhoud 2"/>
          <p:cNvSpPr txBox="1">
            <a:spLocks/>
          </p:cNvSpPr>
          <p:nvPr/>
        </p:nvSpPr>
        <p:spPr bwMode="auto">
          <a:xfrm>
            <a:off x="15138400" y="3898900"/>
            <a:ext cx="834866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742950" indent="-28575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11430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16002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20574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25146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29718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34290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38862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eaLnBrk="1" hangingPunct="1">
              <a:spcBef>
                <a:spcPct val="20000"/>
              </a:spcBef>
              <a:buSzTx/>
            </a:pPr>
            <a:r>
              <a:rPr lang="nl-NL" altLang="nl-NL" sz="3200" b="0" i="1" dirty="0">
                <a:solidFill>
                  <a:schemeClr val="tx1"/>
                </a:solidFill>
                <a:latin typeface="Arial" pitchFamily="34" charset="0"/>
                <a:cs typeface="Arial" pitchFamily="34" charset="0"/>
              </a:rPr>
              <a:t>(i) uitdrukkelijke juridische bevoegdheid, of</a:t>
            </a:r>
          </a:p>
          <a:p>
            <a:pPr eaLnBrk="1" hangingPunct="1">
              <a:spcBef>
                <a:spcPct val="20000"/>
              </a:spcBef>
              <a:buSzTx/>
            </a:pPr>
            <a:r>
              <a:rPr lang="nl-NL" altLang="nl-NL" sz="3200" b="0" i="1" dirty="0">
                <a:solidFill>
                  <a:schemeClr val="tx1"/>
                </a:solidFill>
                <a:latin typeface="Arial" pitchFamily="34" charset="0"/>
                <a:cs typeface="Arial" pitchFamily="34" charset="0"/>
              </a:rPr>
              <a:t>(ii) impliciete bevoegdheid, of</a:t>
            </a:r>
          </a:p>
          <a:p>
            <a:pPr eaLnBrk="1" hangingPunct="1">
              <a:spcBef>
                <a:spcPct val="20000"/>
              </a:spcBef>
              <a:buSzTx/>
            </a:pPr>
            <a:r>
              <a:rPr lang="nl-NL" altLang="nl-NL" sz="3200" b="0" i="1" dirty="0">
                <a:solidFill>
                  <a:schemeClr val="tx1"/>
                </a:solidFill>
                <a:latin typeface="Arial" pitchFamily="34" charset="0"/>
                <a:cs typeface="Arial" pitchFamily="34" charset="0"/>
              </a:rPr>
              <a:t>(iii) feitelijke invloed</a:t>
            </a:r>
          </a:p>
        </p:txBody>
      </p:sp>
      <p:sp>
        <p:nvSpPr>
          <p:cNvPr id="23558" name="Tijdelijke aanduiding voor inhoud 2"/>
          <p:cNvSpPr txBox="1">
            <a:spLocks/>
          </p:cNvSpPr>
          <p:nvPr/>
        </p:nvSpPr>
        <p:spPr bwMode="auto">
          <a:xfrm>
            <a:off x="1524000" y="8797925"/>
            <a:ext cx="1409223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742950" indent="-28575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11430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16002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20574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25146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29718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34290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38862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eaLnBrk="1" hangingPunct="1">
              <a:spcBef>
                <a:spcPct val="20000"/>
              </a:spcBef>
              <a:buSzTx/>
            </a:pPr>
            <a:r>
              <a:rPr lang="nl-NL" altLang="nl-NL" sz="3200" b="0" i="1" dirty="0">
                <a:solidFill>
                  <a:schemeClr val="tx1"/>
                </a:solidFill>
                <a:latin typeface="Arial" pitchFamily="34" charset="0"/>
                <a:cs typeface="Arial" pitchFamily="34" charset="0"/>
              </a:rPr>
              <a:t>Bepaalt </a:t>
            </a:r>
            <a:r>
              <a:rPr lang="nl-NL" altLang="nl-NL" sz="3200" b="0" i="1" dirty="0">
                <a:solidFill>
                  <a:srgbClr val="FF0000"/>
                </a:solidFill>
                <a:latin typeface="Arial" pitchFamily="34" charset="0"/>
                <a:cs typeface="Arial" pitchFamily="34" charset="0"/>
              </a:rPr>
              <a:t>welke persoonsgegevens </a:t>
            </a:r>
            <a:r>
              <a:rPr lang="nl-NL" altLang="nl-NL" sz="3200" b="0" i="1" dirty="0">
                <a:solidFill>
                  <a:schemeClr val="tx1"/>
                </a:solidFill>
                <a:latin typeface="Arial" pitchFamily="34" charset="0"/>
                <a:cs typeface="Arial" pitchFamily="34" charset="0"/>
              </a:rPr>
              <a:t>verwerkt, voor </a:t>
            </a:r>
            <a:r>
              <a:rPr lang="nl-NL" altLang="nl-NL" sz="3200" b="0" i="1" dirty="0">
                <a:solidFill>
                  <a:srgbClr val="FF0000"/>
                </a:solidFill>
                <a:latin typeface="Arial" pitchFamily="34" charset="0"/>
                <a:cs typeface="Arial" pitchFamily="34" charset="0"/>
              </a:rPr>
              <a:t>welk doel </a:t>
            </a:r>
            <a:r>
              <a:rPr lang="nl-NL" altLang="nl-NL" sz="3200" b="0" i="1" dirty="0">
                <a:solidFill>
                  <a:schemeClr val="tx1"/>
                </a:solidFill>
                <a:latin typeface="Arial" pitchFamily="34" charset="0"/>
                <a:cs typeface="Arial" pitchFamily="34" charset="0"/>
              </a:rPr>
              <a:t>dat gebeurt en de </a:t>
            </a:r>
            <a:r>
              <a:rPr lang="nl-NL" altLang="nl-NL" sz="3200" b="0" i="1" dirty="0">
                <a:solidFill>
                  <a:srgbClr val="FF0000"/>
                </a:solidFill>
                <a:latin typeface="Arial" pitchFamily="34" charset="0"/>
                <a:cs typeface="Arial" pitchFamily="34" charset="0"/>
              </a:rPr>
              <a:t>manier waarop </a:t>
            </a:r>
            <a:r>
              <a:rPr lang="nl-NL" altLang="nl-NL" sz="3200" b="0" i="1" dirty="0">
                <a:solidFill>
                  <a:schemeClr val="tx1"/>
                </a:solidFill>
                <a:latin typeface="Arial" pitchFamily="34" charset="0"/>
                <a:cs typeface="Arial" pitchFamily="34" charset="0"/>
              </a:rPr>
              <a:t>dat gebeurt.</a:t>
            </a:r>
          </a:p>
        </p:txBody>
      </p:sp>
      <p:cxnSp>
        <p:nvCxnSpPr>
          <p:cNvPr id="10" name="Gekromde verbindingslijn 9"/>
          <p:cNvCxnSpPr/>
          <p:nvPr/>
        </p:nvCxnSpPr>
        <p:spPr>
          <a:xfrm flipV="1">
            <a:off x="12074525" y="4976813"/>
            <a:ext cx="2606675" cy="871537"/>
          </a:xfrm>
          <a:prstGeom prst="curvedConnector3">
            <a:avLst>
              <a:gd name="adj1" fmla="val 50000"/>
            </a:avLst>
          </a:prstGeom>
          <a:noFill/>
          <a:ln w="381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2" name="Gekromde verbindingslijn 11"/>
          <p:cNvCxnSpPr/>
          <p:nvPr/>
        </p:nvCxnSpPr>
        <p:spPr>
          <a:xfrm rot="5400000">
            <a:off x="7624763" y="7188200"/>
            <a:ext cx="1409700" cy="1079500"/>
          </a:xfrm>
          <a:prstGeom prst="curvedConnector3">
            <a:avLst>
              <a:gd name="adj1" fmla="val 50000"/>
            </a:avLst>
          </a:prstGeom>
          <a:noFill/>
          <a:ln w="381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3" name="Tekstvak 12"/>
          <p:cNvSpPr txBox="1"/>
          <p:nvPr/>
        </p:nvSpPr>
        <p:spPr>
          <a:xfrm>
            <a:off x="16859250" y="7540625"/>
            <a:ext cx="6056313" cy="1322388"/>
          </a:xfrm>
          <a:prstGeom prst="rect">
            <a:avLst/>
          </a:prstGeom>
          <a:solidFill>
            <a:sysClr val="window" lastClr="FFFFFF"/>
          </a:solidFill>
          <a:ln w="38100" cap="flat" cmpd="sng" algn="ctr">
            <a:solidFill>
              <a:srgbClr val="4F81BD"/>
            </a:solidFill>
            <a:prstDash val="solid"/>
          </a:ln>
          <a:effectLst/>
        </p:spPr>
        <p:txBody>
          <a:bodyPr>
            <a:spAutoFit/>
          </a:bodyPr>
          <a:lstStyle/>
          <a:p>
            <a:pPr algn="ctr" defTabSz="457200">
              <a:defRPr/>
            </a:pPr>
            <a:r>
              <a:rPr lang="nl-NL" sz="4000" dirty="0">
                <a:solidFill>
                  <a:schemeClr val="tx1"/>
                </a:solidFill>
                <a:latin typeface="Calibri"/>
                <a:ea typeface="+mn-ea"/>
                <a:cs typeface="+mn-cs"/>
              </a:rPr>
              <a:t>NB: soms zijn er meerdere Verantwoordelijken tegelijk</a:t>
            </a:r>
            <a:endParaRPr lang="nl-NL" sz="2400" dirty="0">
              <a:solidFill>
                <a:schemeClr val="tx1"/>
              </a:solidFill>
              <a:latin typeface="Calibri"/>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ppt_w</p:attrName>
                                        </p:attrNameLst>
                                      </p:cBhvr>
                                      <p:tavLst>
                                        <p:tav tm="0">
                                          <p:val>
                                            <p:fltVal val="0"/>
                                          </p:val>
                                        </p:tav>
                                        <p:tav tm="100000">
                                          <p:val>
                                            <p:strVal val="#ppt_w"/>
                                          </p:val>
                                        </p:tav>
                                      </p:tavLst>
                                    </p:anim>
                                    <p:anim calcmode="lin" valueType="num">
                                      <p:cBhvr>
                                        <p:cTn id="8" dur="1000" fill="hold"/>
                                        <p:tgtEl>
                                          <p:spTgt spid="23556"/>
                                        </p:tgtEl>
                                        <p:attrNameLst>
                                          <p:attrName>ppt_h</p:attrName>
                                        </p:attrNameLst>
                                      </p:cBhvr>
                                      <p:tavLst>
                                        <p:tav tm="0">
                                          <p:val>
                                            <p:fltVal val="0"/>
                                          </p:val>
                                        </p:tav>
                                        <p:tav tm="100000">
                                          <p:val>
                                            <p:strVal val="#ppt_h"/>
                                          </p:val>
                                        </p:tav>
                                      </p:tavLst>
                                    </p:anim>
                                    <p:anim calcmode="lin" valueType="num">
                                      <p:cBhvr>
                                        <p:cTn id="9" dur="1000" fill="hold"/>
                                        <p:tgtEl>
                                          <p:spTgt spid="23556"/>
                                        </p:tgtEl>
                                        <p:attrNameLst>
                                          <p:attrName>style.rotation</p:attrName>
                                        </p:attrNameLst>
                                      </p:cBhvr>
                                      <p:tavLst>
                                        <p:tav tm="0">
                                          <p:val>
                                            <p:fltVal val="90"/>
                                          </p:val>
                                        </p:tav>
                                        <p:tav tm="100000">
                                          <p:val>
                                            <p:fltVal val="0"/>
                                          </p:val>
                                        </p:tav>
                                      </p:tavLst>
                                    </p:anim>
                                    <p:animEffect transition="in" filter="fade">
                                      <p:cBhvr>
                                        <p:cTn id="10" dur="1000"/>
                                        <p:tgtEl>
                                          <p:spTgt spid="2355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558"/>
                                        </p:tgtEl>
                                        <p:attrNameLst>
                                          <p:attrName>style.visibility</p:attrName>
                                        </p:attrNameLst>
                                      </p:cBhvr>
                                      <p:to>
                                        <p:strVal val="visible"/>
                                      </p:to>
                                    </p:set>
                                    <p:animEffect transition="in" filter="fade">
                                      <p:cBhvr>
                                        <p:cTn id="19" dur="500"/>
                                        <p:tgtEl>
                                          <p:spTgt spid="2355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3557"/>
                                        </p:tgtEl>
                                        <p:attrNameLst>
                                          <p:attrName>style.visibility</p:attrName>
                                        </p:attrNameLst>
                                      </p:cBhvr>
                                      <p:to>
                                        <p:strVal val="visible"/>
                                      </p:to>
                                    </p:set>
                                    <p:animEffect transition="in" filter="fade">
                                      <p:cBhvr>
                                        <p:cTn id="28" dur="500"/>
                                        <p:tgtEl>
                                          <p:spTgt spid="2355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p:cNvSpPr txBox="1">
            <a:spLocks noGrp="1"/>
          </p:cNvSpPr>
          <p:nvPr>
            <p:ph type="title"/>
          </p:nvPr>
        </p:nvSpPr>
        <p:spPr/>
        <p:txBody>
          <a:bodyPr/>
          <a:lstStyle/>
          <a:p>
            <a:pPr eaLnBrk="1" hangingPunct="1"/>
            <a:r>
              <a:rPr lang="nl-NL" altLang="nl-NL"/>
              <a:t>Verwerker</a:t>
            </a:r>
          </a:p>
        </p:txBody>
      </p:sp>
      <p:pic>
        <p:nvPicPr>
          <p:cNvPr id="24579"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jdelijke aanduiding voor inhoud 2"/>
          <p:cNvSpPr txBox="1">
            <a:spLocks/>
          </p:cNvSpPr>
          <p:nvPr/>
        </p:nvSpPr>
        <p:spPr bwMode="auto">
          <a:xfrm>
            <a:off x="914400" y="4554538"/>
            <a:ext cx="1281112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742950" indent="-285750" defTabSz="1087438"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1143000" indent="-228600" defTabSz="1087438"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1600200" indent="-228600" defTabSz="1087438"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2057400" indent="-228600" defTabSz="1087438"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2514600" indent="-228600" defTabSz="1087438"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2971800" indent="-228600" defTabSz="1087438"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3429000" indent="-228600" defTabSz="1087438"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3886200" indent="-228600" defTabSz="1087438"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algn="ctr" eaLnBrk="1">
              <a:spcBef>
                <a:spcPct val="0"/>
              </a:spcBef>
              <a:buSzTx/>
              <a:buFontTx/>
              <a:buNone/>
            </a:pPr>
            <a:r>
              <a:rPr lang="nl-NL" altLang="nl-NL" sz="4000" dirty="0">
                <a:latin typeface="Arial" pitchFamily="34" charset="0"/>
                <a:cs typeface="Arial" pitchFamily="34" charset="0"/>
              </a:rPr>
              <a:t>Verwerkt persoonsgegevens</a:t>
            </a:r>
          </a:p>
          <a:p>
            <a:pPr algn="ctr" eaLnBrk="1">
              <a:spcBef>
                <a:spcPct val="0"/>
              </a:spcBef>
              <a:buSzTx/>
              <a:buFontTx/>
              <a:buNone/>
            </a:pPr>
            <a:r>
              <a:rPr lang="nl-NL" altLang="nl-NL" sz="4000" dirty="0">
                <a:solidFill>
                  <a:srgbClr val="FF0000"/>
                </a:solidFill>
                <a:latin typeface="Arial" pitchFamily="34" charset="0"/>
                <a:cs typeface="Arial" pitchFamily="34" charset="0"/>
              </a:rPr>
              <a:t>ten behoeve </a:t>
            </a:r>
            <a:r>
              <a:rPr lang="nl-NL" altLang="nl-NL" sz="4000" dirty="0">
                <a:latin typeface="Arial" pitchFamily="34" charset="0"/>
                <a:cs typeface="Arial" pitchFamily="34" charset="0"/>
              </a:rPr>
              <a:t>en </a:t>
            </a:r>
            <a:r>
              <a:rPr lang="nl-NL" altLang="nl-NL" sz="4000" dirty="0">
                <a:solidFill>
                  <a:srgbClr val="FF0000"/>
                </a:solidFill>
                <a:latin typeface="Arial" pitchFamily="34" charset="0"/>
                <a:cs typeface="Arial" pitchFamily="34" charset="0"/>
              </a:rPr>
              <a:t>onder verantwoordelijkheid </a:t>
            </a:r>
            <a:r>
              <a:rPr lang="nl-NL" altLang="nl-NL" sz="4000" dirty="0">
                <a:latin typeface="Arial" pitchFamily="34" charset="0"/>
                <a:cs typeface="Arial" pitchFamily="34" charset="0"/>
              </a:rPr>
              <a:t>van</a:t>
            </a:r>
          </a:p>
          <a:p>
            <a:pPr algn="ctr" eaLnBrk="1">
              <a:spcBef>
                <a:spcPct val="0"/>
              </a:spcBef>
              <a:buSzTx/>
              <a:buFontTx/>
              <a:buNone/>
            </a:pPr>
            <a:r>
              <a:rPr lang="nl-NL" altLang="nl-NL" sz="4000" dirty="0">
                <a:latin typeface="Arial" pitchFamily="34" charset="0"/>
                <a:cs typeface="Arial" pitchFamily="34" charset="0"/>
              </a:rPr>
              <a:t>de Verantwoordelijke</a:t>
            </a:r>
          </a:p>
        </p:txBody>
      </p:sp>
      <p:sp>
        <p:nvSpPr>
          <p:cNvPr id="24581" name="Tijdelijke aanduiding voor inhoud 2"/>
          <p:cNvSpPr txBox="1">
            <a:spLocks/>
          </p:cNvSpPr>
          <p:nvPr/>
        </p:nvSpPr>
        <p:spPr bwMode="auto">
          <a:xfrm>
            <a:off x="15547975" y="2933700"/>
            <a:ext cx="8158163"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742950" indent="-28575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11430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16002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20574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25146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29718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34290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38862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eaLnBrk="1" hangingPunct="1">
              <a:spcBef>
                <a:spcPct val="20000"/>
              </a:spcBef>
              <a:buSzTx/>
            </a:pPr>
            <a:r>
              <a:rPr lang="nl-NL" altLang="nl-NL" sz="3200" b="0" i="1" dirty="0">
                <a:solidFill>
                  <a:schemeClr val="tx1"/>
                </a:solidFill>
                <a:latin typeface="Arial" pitchFamily="34" charset="0"/>
                <a:cs typeface="Arial" pitchFamily="34" charset="0"/>
              </a:rPr>
              <a:t>Maakt </a:t>
            </a:r>
            <a:r>
              <a:rPr lang="nl-NL" altLang="nl-NL" sz="3200" b="0" i="1" dirty="0">
                <a:solidFill>
                  <a:srgbClr val="FF0000"/>
                </a:solidFill>
                <a:latin typeface="Arial" pitchFamily="34" charset="0"/>
                <a:cs typeface="Arial" pitchFamily="34" charset="0"/>
              </a:rPr>
              <a:t>geen</a:t>
            </a:r>
            <a:r>
              <a:rPr lang="nl-NL" altLang="nl-NL" sz="3200" b="0" i="1" dirty="0">
                <a:solidFill>
                  <a:schemeClr val="tx1"/>
                </a:solidFill>
                <a:latin typeface="Arial" pitchFamily="34" charset="0"/>
                <a:cs typeface="Arial" pitchFamily="34" charset="0"/>
              </a:rPr>
              <a:t> onderdeel uit van de interne organisatie van de Verantwoordelijke </a:t>
            </a:r>
            <a:br>
              <a:rPr lang="nl-NL" altLang="nl-NL" sz="3200" b="0" i="1" dirty="0">
                <a:solidFill>
                  <a:schemeClr val="tx1"/>
                </a:solidFill>
                <a:latin typeface="Arial" pitchFamily="34" charset="0"/>
                <a:cs typeface="Arial" pitchFamily="34" charset="0"/>
              </a:rPr>
            </a:br>
            <a:r>
              <a:rPr lang="nl-NL" altLang="nl-NL" sz="3200" b="0" i="1" dirty="0">
                <a:solidFill>
                  <a:schemeClr val="tx1"/>
                </a:solidFill>
                <a:latin typeface="Arial" pitchFamily="34" charset="0"/>
                <a:cs typeface="Arial" pitchFamily="34" charset="0"/>
              </a:rPr>
              <a:t>(dat is intern beheer). </a:t>
            </a:r>
          </a:p>
          <a:p>
            <a:pPr eaLnBrk="1" hangingPunct="1">
              <a:spcBef>
                <a:spcPct val="20000"/>
              </a:spcBef>
              <a:buSzTx/>
            </a:pPr>
            <a:r>
              <a:rPr lang="nl-NL" altLang="nl-NL" sz="3200" b="0" i="1" dirty="0">
                <a:solidFill>
                  <a:schemeClr val="tx1"/>
                </a:solidFill>
                <a:latin typeface="Arial" pitchFamily="34" charset="0"/>
                <a:cs typeface="Arial" pitchFamily="34" charset="0"/>
              </a:rPr>
              <a:t>Heeft </a:t>
            </a:r>
            <a:r>
              <a:rPr lang="nl-NL" altLang="nl-NL" sz="3200" b="0" i="1" dirty="0">
                <a:solidFill>
                  <a:srgbClr val="FF0000"/>
                </a:solidFill>
                <a:latin typeface="Arial" pitchFamily="34" charset="0"/>
                <a:cs typeface="Arial" pitchFamily="34" charset="0"/>
              </a:rPr>
              <a:t>geen</a:t>
            </a:r>
            <a:r>
              <a:rPr lang="nl-NL" altLang="nl-NL" sz="3200" b="0" i="1" dirty="0">
                <a:solidFill>
                  <a:schemeClr val="tx1"/>
                </a:solidFill>
                <a:latin typeface="Arial" pitchFamily="34" charset="0"/>
                <a:cs typeface="Arial" pitchFamily="34" charset="0"/>
              </a:rPr>
              <a:t> zeggenschap over de verwerking.</a:t>
            </a:r>
          </a:p>
          <a:p>
            <a:pPr eaLnBrk="1" hangingPunct="1">
              <a:spcBef>
                <a:spcPct val="20000"/>
              </a:spcBef>
              <a:buSzTx/>
            </a:pPr>
            <a:r>
              <a:rPr lang="nl-NL" altLang="nl-NL" sz="3200" b="0" i="1" dirty="0">
                <a:solidFill>
                  <a:schemeClr val="tx1"/>
                </a:solidFill>
                <a:latin typeface="Arial" pitchFamily="34" charset="0"/>
                <a:cs typeface="Arial" pitchFamily="34" charset="0"/>
              </a:rPr>
              <a:t>Handelt </a:t>
            </a:r>
            <a:r>
              <a:rPr lang="nl-NL" altLang="nl-NL" sz="3200" b="0" i="1" dirty="0">
                <a:solidFill>
                  <a:srgbClr val="FF0000"/>
                </a:solidFill>
                <a:latin typeface="Arial" pitchFamily="34" charset="0"/>
                <a:cs typeface="Arial" pitchFamily="34" charset="0"/>
              </a:rPr>
              <a:t>conform</a:t>
            </a:r>
            <a:r>
              <a:rPr lang="nl-NL" altLang="nl-NL" sz="3200" b="0" i="1" dirty="0">
                <a:solidFill>
                  <a:schemeClr val="tx1"/>
                </a:solidFill>
                <a:latin typeface="Arial" pitchFamily="34" charset="0"/>
                <a:cs typeface="Arial" pitchFamily="34" charset="0"/>
              </a:rPr>
              <a:t> de instructies van de Verantwoordelijke.</a:t>
            </a:r>
          </a:p>
        </p:txBody>
      </p:sp>
      <p:sp>
        <p:nvSpPr>
          <p:cNvPr id="24582" name="Tijdelijke aanduiding voor inhoud 2"/>
          <p:cNvSpPr txBox="1">
            <a:spLocks/>
          </p:cNvSpPr>
          <p:nvPr/>
        </p:nvSpPr>
        <p:spPr bwMode="auto">
          <a:xfrm>
            <a:off x="1720850" y="8594725"/>
            <a:ext cx="16549688"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742950" indent="-28575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11430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16002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20574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25146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29718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34290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38862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eaLnBrk="1" hangingPunct="1">
              <a:spcBef>
                <a:spcPct val="20000"/>
              </a:spcBef>
              <a:buSzTx/>
            </a:pPr>
            <a:r>
              <a:rPr lang="nl-NL" altLang="nl-NL" sz="3200" b="0" i="1" dirty="0">
                <a:solidFill>
                  <a:schemeClr val="tx1"/>
                </a:solidFill>
                <a:latin typeface="Arial" pitchFamily="34" charset="0"/>
                <a:cs typeface="Arial" pitchFamily="34" charset="0"/>
              </a:rPr>
              <a:t>De dienstverlening is </a:t>
            </a:r>
            <a:r>
              <a:rPr lang="nl-NL" altLang="nl-NL" sz="3200" b="0" i="1" dirty="0">
                <a:solidFill>
                  <a:srgbClr val="FF0000"/>
                </a:solidFill>
                <a:latin typeface="Arial" pitchFamily="34" charset="0"/>
                <a:cs typeface="Arial" pitchFamily="34" charset="0"/>
              </a:rPr>
              <a:t>primair</a:t>
            </a:r>
            <a:r>
              <a:rPr lang="nl-NL" altLang="nl-NL" sz="3200" b="0" i="1" dirty="0">
                <a:solidFill>
                  <a:schemeClr val="tx1"/>
                </a:solidFill>
                <a:latin typeface="Arial" pitchFamily="34" charset="0"/>
                <a:cs typeface="Arial" pitchFamily="34" charset="0"/>
              </a:rPr>
              <a:t> gericht op het </a:t>
            </a:r>
            <a:r>
              <a:rPr lang="nl-NL" altLang="nl-NL" sz="3200" b="0" i="1" dirty="0">
                <a:solidFill>
                  <a:srgbClr val="FF0000"/>
                </a:solidFill>
                <a:latin typeface="Arial" pitchFamily="34" charset="0"/>
                <a:cs typeface="Arial" pitchFamily="34" charset="0"/>
              </a:rPr>
              <a:t>verwerken van persoonsgegevens voor de Verantwoordelijke</a:t>
            </a:r>
            <a:r>
              <a:rPr lang="nl-NL" altLang="nl-NL" sz="3200" b="0" i="1" dirty="0">
                <a:solidFill>
                  <a:schemeClr val="tx1"/>
                </a:solidFill>
                <a:latin typeface="Arial" pitchFamily="34" charset="0"/>
                <a:cs typeface="Arial" pitchFamily="34" charset="0"/>
              </a:rPr>
              <a:t>; de verwerking is dus </a:t>
            </a:r>
            <a:r>
              <a:rPr lang="nl-NL" altLang="nl-NL" sz="3200" b="0" i="1" dirty="0">
                <a:solidFill>
                  <a:srgbClr val="FF0000"/>
                </a:solidFill>
                <a:latin typeface="Arial" pitchFamily="34" charset="0"/>
                <a:cs typeface="Arial" pitchFamily="34" charset="0"/>
              </a:rPr>
              <a:t>géén</a:t>
            </a:r>
            <a:r>
              <a:rPr lang="nl-NL" altLang="nl-NL" sz="3200" b="0" i="1" dirty="0">
                <a:solidFill>
                  <a:schemeClr val="tx1"/>
                </a:solidFill>
                <a:latin typeface="Arial" pitchFamily="34" charset="0"/>
                <a:cs typeface="Arial" pitchFamily="34" charset="0"/>
              </a:rPr>
              <a:t> uitvloeisel van een </a:t>
            </a:r>
            <a:r>
              <a:rPr lang="nl-NL" altLang="nl-NL" sz="3200" b="0" i="1" dirty="0">
                <a:solidFill>
                  <a:srgbClr val="FF0000"/>
                </a:solidFill>
                <a:latin typeface="Arial" pitchFamily="34" charset="0"/>
                <a:cs typeface="Arial" pitchFamily="34" charset="0"/>
              </a:rPr>
              <a:t>andere vorm van dienstverlening</a:t>
            </a:r>
            <a:r>
              <a:rPr lang="nl-NL" altLang="nl-NL" sz="3200" b="0" i="1" dirty="0">
                <a:solidFill>
                  <a:schemeClr val="tx1"/>
                </a:solidFill>
                <a:latin typeface="Arial" pitchFamily="34" charset="0"/>
                <a:cs typeface="Arial" pitchFamily="34" charset="0"/>
              </a:rPr>
              <a:t>.</a:t>
            </a:r>
            <a:br>
              <a:rPr lang="nl-NL" altLang="nl-NL" sz="3200" b="0" i="1" dirty="0">
                <a:solidFill>
                  <a:schemeClr val="tx1"/>
                </a:solidFill>
                <a:latin typeface="Arial" pitchFamily="34" charset="0"/>
                <a:cs typeface="Arial" pitchFamily="34" charset="0"/>
              </a:rPr>
            </a:br>
            <a:endParaRPr lang="nl-NL" altLang="nl-NL" sz="3200" b="0" i="1" dirty="0">
              <a:solidFill>
                <a:schemeClr val="tx1"/>
              </a:solidFill>
              <a:latin typeface="Arial" pitchFamily="34" charset="0"/>
              <a:cs typeface="Arial" pitchFamily="34" charset="0"/>
            </a:endParaRPr>
          </a:p>
          <a:p>
            <a:pPr eaLnBrk="1" hangingPunct="1">
              <a:spcBef>
                <a:spcPct val="20000"/>
              </a:spcBef>
              <a:buSzTx/>
            </a:pPr>
            <a:r>
              <a:rPr lang="nl-NL" altLang="nl-NL" sz="3200" b="0" i="1" dirty="0">
                <a:solidFill>
                  <a:schemeClr val="tx1"/>
                </a:solidFill>
                <a:latin typeface="Arial" pitchFamily="34" charset="0"/>
                <a:cs typeface="Arial" pitchFamily="34" charset="0"/>
              </a:rPr>
              <a:t>Het enkele feit dat er sprake is van een </a:t>
            </a:r>
            <a:r>
              <a:rPr lang="nl-NL" altLang="nl-NL" sz="3200" b="0" i="1" dirty="0">
                <a:solidFill>
                  <a:srgbClr val="FF0000"/>
                </a:solidFill>
                <a:latin typeface="Arial" pitchFamily="34" charset="0"/>
                <a:cs typeface="Arial" pitchFamily="34" charset="0"/>
              </a:rPr>
              <a:t>opdracht</a:t>
            </a:r>
            <a:r>
              <a:rPr lang="nl-NL" altLang="nl-NL" sz="3200" b="0" i="1" dirty="0">
                <a:solidFill>
                  <a:schemeClr val="tx1"/>
                </a:solidFill>
                <a:latin typeface="Arial" pitchFamily="34" charset="0"/>
                <a:cs typeface="Arial" pitchFamily="34" charset="0"/>
              </a:rPr>
              <a:t> van een Verwerkingsverantwoordelijke is </a:t>
            </a:r>
            <a:r>
              <a:rPr lang="nl-NL" altLang="nl-NL" sz="3200" b="0" i="1" dirty="0">
                <a:solidFill>
                  <a:srgbClr val="FF0000"/>
                </a:solidFill>
                <a:latin typeface="Arial" pitchFamily="34" charset="0"/>
                <a:cs typeface="Arial" pitchFamily="34" charset="0"/>
              </a:rPr>
              <a:t>niet voldoende </a:t>
            </a:r>
            <a:r>
              <a:rPr lang="nl-NL" altLang="nl-NL" sz="3200" b="0" i="1" dirty="0">
                <a:solidFill>
                  <a:schemeClr val="tx1"/>
                </a:solidFill>
                <a:latin typeface="Arial" pitchFamily="34" charset="0"/>
                <a:cs typeface="Arial" pitchFamily="34" charset="0"/>
              </a:rPr>
              <a:t>om te spreken van een Verwerker; de opdracht moet </a:t>
            </a:r>
            <a:r>
              <a:rPr lang="nl-NL" altLang="nl-NL" sz="3200" b="0" i="1" dirty="0">
                <a:solidFill>
                  <a:srgbClr val="FF0000"/>
                </a:solidFill>
                <a:latin typeface="Arial" pitchFamily="34" charset="0"/>
                <a:cs typeface="Arial" pitchFamily="34" charset="0"/>
              </a:rPr>
              <a:t>specifiek</a:t>
            </a:r>
            <a:r>
              <a:rPr lang="nl-NL" altLang="nl-NL" sz="3200" b="0" i="1" dirty="0">
                <a:solidFill>
                  <a:schemeClr val="tx1"/>
                </a:solidFill>
                <a:latin typeface="Arial" pitchFamily="34" charset="0"/>
                <a:cs typeface="Arial" pitchFamily="34" charset="0"/>
              </a:rPr>
              <a:t> gericht zijn op </a:t>
            </a:r>
            <a:r>
              <a:rPr lang="nl-NL" altLang="nl-NL" sz="3200" b="0" i="1" dirty="0">
                <a:solidFill>
                  <a:srgbClr val="FF0000"/>
                </a:solidFill>
                <a:latin typeface="Arial" pitchFamily="34" charset="0"/>
                <a:cs typeface="Arial" pitchFamily="34" charset="0"/>
              </a:rPr>
              <a:t>verwerking van persoonsgegevens</a:t>
            </a:r>
            <a:r>
              <a:rPr lang="nl-NL" altLang="nl-NL" sz="3200" b="0" i="1" dirty="0">
                <a:solidFill>
                  <a:schemeClr val="tx1"/>
                </a:solidFill>
                <a:latin typeface="Arial" pitchFamily="34" charset="0"/>
                <a:cs typeface="Arial" pitchFamily="34" charset="0"/>
              </a:rPr>
              <a:t>.</a:t>
            </a:r>
          </a:p>
          <a:p>
            <a:pPr eaLnBrk="1" hangingPunct="1">
              <a:spcBef>
                <a:spcPct val="20000"/>
              </a:spcBef>
              <a:buSzTx/>
            </a:pPr>
            <a:endParaRPr lang="nl-NL" altLang="nl-NL" sz="3200" b="0" i="1" dirty="0">
              <a:solidFill>
                <a:schemeClr val="tx1"/>
              </a:solidFill>
              <a:latin typeface="Arial" pitchFamily="34" charset="0"/>
              <a:cs typeface="Arial" pitchFamily="34" charset="0"/>
            </a:endParaRPr>
          </a:p>
        </p:txBody>
      </p:sp>
      <p:cxnSp>
        <p:nvCxnSpPr>
          <p:cNvPr id="4" name="Gekromde verbindingslijn 3"/>
          <p:cNvCxnSpPr/>
          <p:nvPr/>
        </p:nvCxnSpPr>
        <p:spPr>
          <a:xfrm flipV="1">
            <a:off x="11752263" y="3903663"/>
            <a:ext cx="3132137" cy="973137"/>
          </a:xfrm>
          <a:prstGeom prst="curvedConnector3">
            <a:avLst/>
          </a:prstGeom>
          <a:noFill/>
          <a:ln w="381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7" name="Gekromde verbindingslijn 6"/>
          <p:cNvCxnSpPr/>
          <p:nvPr/>
        </p:nvCxnSpPr>
        <p:spPr>
          <a:xfrm rot="16200000" flipH="1">
            <a:off x="7505700" y="6761163"/>
            <a:ext cx="1514475" cy="1320800"/>
          </a:xfrm>
          <a:prstGeom prst="curvedConnector3">
            <a:avLst/>
          </a:prstGeom>
          <a:noFill/>
          <a:ln w="38100" cap="flat" cmpd="sng" algn="ctr">
            <a:solidFill>
              <a:srgbClr val="4F81BD"/>
            </a:solidFill>
            <a:prstDash val="solid"/>
            <a:tailEnd type="arrow"/>
          </a:ln>
          <a:effectLst>
            <a:outerShdw blurRad="40000" dist="20000" dir="5400000" rotWithShape="0">
              <a:srgbClr val="000000">
                <a:alpha val="38000"/>
              </a:srgbClr>
            </a:outerShdw>
          </a:effectLst>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 calcmode="lin" valueType="num">
                                      <p:cBhvr>
                                        <p:cTn id="9" dur="1000" fill="hold"/>
                                        <p:tgtEl>
                                          <p:spTgt spid="24580"/>
                                        </p:tgtEl>
                                        <p:attrNameLst>
                                          <p:attrName>style.rotation</p:attrName>
                                        </p:attrNameLst>
                                      </p:cBhvr>
                                      <p:tavLst>
                                        <p:tav tm="0">
                                          <p:val>
                                            <p:fltVal val="90"/>
                                          </p:val>
                                        </p:tav>
                                        <p:tav tm="100000">
                                          <p:val>
                                            <p:fltVal val="0"/>
                                          </p:val>
                                        </p:tav>
                                      </p:tavLst>
                                    </p:anim>
                                    <p:animEffect transition="in" filter="fade">
                                      <p:cBhvr>
                                        <p:cTn id="10" dur="1000"/>
                                        <p:tgtEl>
                                          <p:spTgt spid="2458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4582"/>
                                        </p:tgtEl>
                                        <p:attrNameLst>
                                          <p:attrName>style.visibility</p:attrName>
                                        </p:attrNameLst>
                                      </p:cBhvr>
                                      <p:to>
                                        <p:strVal val="visible"/>
                                      </p:to>
                                    </p:set>
                                    <p:animEffect transition="in" filter="fade">
                                      <p:cBhvr>
                                        <p:cTn id="19" dur="500"/>
                                        <p:tgtEl>
                                          <p:spTgt spid="2458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4582">
                                            <p:txEl>
                                              <p:pRg st="0" end="0"/>
                                            </p:txEl>
                                          </p:spTgt>
                                        </p:tgtEl>
                                        <p:attrNameLst>
                                          <p:attrName>style.visibility</p:attrName>
                                        </p:attrNameLst>
                                      </p:cBhvr>
                                      <p:to>
                                        <p:strVal val="visible"/>
                                      </p:to>
                                    </p:set>
                                    <p:animEffect transition="in" filter="fade">
                                      <p:cBhvr>
                                        <p:cTn id="24" dur="1000"/>
                                        <p:tgtEl>
                                          <p:spTgt spid="24582">
                                            <p:txEl>
                                              <p:pRg st="0" end="0"/>
                                            </p:txEl>
                                          </p:spTgt>
                                        </p:tgtEl>
                                      </p:cBhvr>
                                    </p:animEffect>
                                    <p:anim calcmode="lin" valueType="num">
                                      <p:cBhvr>
                                        <p:cTn id="25" dur="10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45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582">
                                            <p:txEl>
                                              <p:pRg st="1" end="1"/>
                                            </p:txEl>
                                          </p:spTgt>
                                        </p:tgtEl>
                                        <p:attrNameLst>
                                          <p:attrName>style.visibility</p:attrName>
                                        </p:attrNameLst>
                                      </p:cBhvr>
                                      <p:to>
                                        <p:strVal val="visible"/>
                                      </p:to>
                                    </p:set>
                                    <p:animEffect transition="in" filter="fade">
                                      <p:cBhvr>
                                        <p:cTn id="31" dur="1000"/>
                                        <p:tgtEl>
                                          <p:spTgt spid="24582">
                                            <p:txEl>
                                              <p:pRg st="1" end="1"/>
                                            </p:txEl>
                                          </p:spTgt>
                                        </p:tgtEl>
                                      </p:cBhvr>
                                    </p:animEffect>
                                    <p:anim calcmode="lin" valueType="num">
                                      <p:cBhvr>
                                        <p:cTn id="32" dur="1000" fill="hold"/>
                                        <p:tgtEl>
                                          <p:spTgt spid="24582">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245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4581"/>
                                        </p:tgtEl>
                                        <p:attrNameLst>
                                          <p:attrName>style.visibility</p:attrName>
                                        </p:attrNameLst>
                                      </p:cBhvr>
                                      <p:to>
                                        <p:strVal val="visible"/>
                                      </p:to>
                                    </p:set>
                                    <p:animEffect transition="in" filter="fade">
                                      <p:cBhvr>
                                        <p:cTn id="42"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p:cNvSpPr txBox="1">
            <a:spLocks noGrp="1"/>
          </p:cNvSpPr>
          <p:nvPr>
            <p:ph type="title"/>
          </p:nvPr>
        </p:nvSpPr>
        <p:spPr/>
        <p:txBody>
          <a:bodyPr/>
          <a:lstStyle/>
          <a:p>
            <a:pPr eaLnBrk="1" hangingPunct="1"/>
            <a:r>
              <a:rPr lang="nl-NL" altLang="nl-NL" dirty="0"/>
              <a:t>Voorbeeld</a:t>
            </a:r>
          </a:p>
        </p:txBody>
      </p:sp>
      <p:pic>
        <p:nvPicPr>
          <p:cNvPr id="25603"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uble Brace 6"/>
          <p:cNvSpPr/>
          <p:nvPr/>
        </p:nvSpPr>
        <p:spPr bwMode="auto">
          <a:xfrm>
            <a:off x="1935163" y="5091113"/>
            <a:ext cx="4041775" cy="1139825"/>
          </a:xfrm>
          <a:prstGeom prst="bracePair">
            <a:avLst/>
          </a:prstGeom>
          <a:noFill/>
          <a:ln w="9525" cap="flat" cmpd="sng" algn="ctr">
            <a:noFill/>
            <a:prstDash val="solid"/>
            <a:round/>
            <a:headEnd type="none" w="med" len="med"/>
            <a:tailEnd type="none" w="med" len="med"/>
          </a:ln>
          <a:effectLst/>
        </p:spPr>
        <p:txBody>
          <a:bodyPr lIns="217705" tIns="108852" rIns="217705" bIns="108852"/>
          <a:lstStyle/>
          <a:p>
            <a:pPr algn="ctr" defTabSz="2177047">
              <a:defRPr/>
            </a:pPr>
            <a:r>
              <a:rPr lang="nl-NL" sz="3800" b="0" dirty="0">
                <a:solidFill>
                  <a:srgbClr val="4F81BD">
                    <a:lumMod val="50000"/>
                  </a:srgbClr>
                </a:solidFill>
                <a:latin typeface="Arial" pitchFamily="34" charset="0"/>
                <a:ea typeface="+mn-ea"/>
                <a:cs typeface="Arial" pitchFamily="34" charset="0"/>
              </a:rPr>
              <a:t>Verzekeraar</a:t>
            </a:r>
          </a:p>
        </p:txBody>
      </p:sp>
      <p:sp>
        <p:nvSpPr>
          <p:cNvPr id="10" name="Double Brace 12"/>
          <p:cNvSpPr>
            <a:spLocks noChangeArrowheads="1"/>
          </p:cNvSpPr>
          <p:nvPr/>
        </p:nvSpPr>
        <p:spPr bwMode="auto">
          <a:xfrm>
            <a:off x="6088063" y="7999413"/>
            <a:ext cx="4605337" cy="1920875"/>
          </a:xfrm>
          <a:prstGeom prst="bracePair">
            <a:avLst>
              <a:gd name="adj" fmla="val 8333"/>
            </a:avLst>
          </a:prstGeom>
          <a:noFill/>
          <a:ln>
            <a:noFill/>
          </a:ln>
        </p:spPr>
        <p:txBody>
          <a:bodyPr lIns="217705" tIns="108852" rIns="217705" bIns="108852"/>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algn="ctr" defTabSz="2177047" fontAlgn="auto">
              <a:spcBef>
                <a:spcPct val="0"/>
              </a:spcBef>
              <a:spcAft>
                <a:spcPts val="0"/>
              </a:spcAft>
              <a:buFont typeface="Arial" pitchFamily="34" charset="0"/>
              <a:buNone/>
              <a:defRPr/>
            </a:pPr>
            <a:r>
              <a:rPr lang="nl-NL" altLang="nl-NL" sz="3800" b="0" kern="0" dirty="0">
                <a:solidFill>
                  <a:srgbClr val="0E3A61"/>
                </a:solidFill>
                <a:ea typeface="+mn-ea"/>
              </a:rPr>
              <a:t>Slachtoffers</a:t>
            </a:r>
          </a:p>
        </p:txBody>
      </p:sp>
      <p:sp>
        <p:nvSpPr>
          <p:cNvPr id="11" name="Double Brace 15"/>
          <p:cNvSpPr>
            <a:spLocks noChangeArrowheads="1"/>
          </p:cNvSpPr>
          <p:nvPr/>
        </p:nvSpPr>
        <p:spPr bwMode="auto">
          <a:xfrm>
            <a:off x="6045200" y="9553575"/>
            <a:ext cx="4610100" cy="1920875"/>
          </a:xfrm>
          <a:prstGeom prst="bracePair">
            <a:avLst>
              <a:gd name="adj" fmla="val 8333"/>
            </a:avLst>
          </a:prstGeom>
          <a:noFill/>
          <a:ln>
            <a:noFill/>
          </a:ln>
        </p:spPr>
        <p:txBody>
          <a:bodyPr lIns="217705" tIns="108852" rIns="217705" bIns="108852"/>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algn="ctr" defTabSz="2177047" fontAlgn="auto">
              <a:spcBef>
                <a:spcPct val="0"/>
              </a:spcBef>
              <a:spcAft>
                <a:spcPts val="0"/>
              </a:spcAft>
              <a:buFont typeface="Arial" pitchFamily="34" charset="0"/>
              <a:buNone/>
              <a:defRPr/>
            </a:pPr>
            <a:endParaRPr lang="nl-NL" altLang="nl-NL" sz="3800" b="0" kern="0">
              <a:solidFill>
                <a:srgbClr val="0E3A61"/>
              </a:solidFill>
              <a:ea typeface="+mn-ea"/>
            </a:endParaRPr>
          </a:p>
        </p:txBody>
      </p:sp>
      <p:sp>
        <p:nvSpPr>
          <p:cNvPr id="12" name="Double Brace 16"/>
          <p:cNvSpPr>
            <a:spLocks noChangeArrowheads="1"/>
          </p:cNvSpPr>
          <p:nvPr/>
        </p:nvSpPr>
        <p:spPr bwMode="auto">
          <a:xfrm>
            <a:off x="15938500" y="7904163"/>
            <a:ext cx="4606925" cy="1920875"/>
          </a:xfrm>
          <a:prstGeom prst="bracePair">
            <a:avLst>
              <a:gd name="adj" fmla="val 8333"/>
            </a:avLst>
          </a:prstGeom>
          <a:noFill/>
          <a:ln>
            <a:noFill/>
          </a:ln>
        </p:spPr>
        <p:txBody>
          <a:bodyPr lIns="217705" tIns="108852" rIns="217705" bIns="108852"/>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algn="ctr" defTabSz="2177047" fontAlgn="auto">
              <a:spcBef>
                <a:spcPct val="0"/>
              </a:spcBef>
              <a:spcAft>
                <a:spcPts val="0"/>
              </a:spcAft>
              <a:buFont typeface="Arial" pitchFamily="34" charset="0"/>
              <a:buNone/>
              <a:defRPr/>
            </a:pPr>
            <a:r>
              <a:rPr lang="nl-NL" altLang="nl-NL" sz="3800" b="0" kern="0" dirty="0" err="1">
                <a:solidFill>
                  <a:srgbClr val="0E3A61"/>
                </a:solidFill>
                <a:ea typeface="+mn-ea"/>
              </a:rPr>
              <a:t>Administratie-kantoor</a:t>
            </a:r>
            <a:endParaRPr lang="nl-NL" altLang="nl-NL" sz="3800" b="0" kern="0" dirty="0">
              <a:solidFill>
                <a:srgbClr val="0E3A61"/>
              </a:solidFill>
              <a:ea typeface="+mn-ea"/>
            </a:endParaRPr>
          </a:p>
        </p:txBody>
      </p:sp>
      <p:sp>
        <p:nvSpPr>
          <p:cNvPr id="13" name="Double Brace 17"/>
          <p:cNvSpPr>
            <a:spLocks noChangeArrowheads="1"/>
          </p:cNvSpPr>
          <p:nvPr/>
        </p:nvSpPr>
        <p:spPr bwMode="auto">
          <a:xfrm>
            <a:off x="15938500" y="9871075"/>
            <a:ext cx="4333875" cy="2293938"/>
          </a:xfrm>
          <a:prstGeom prst="bracePair">
            <a:avLst>
              <a:gd name="adj" fmla="val 8333"/>
            </a:avLst>
          </a:prstGeom>
          <a:noFill/>
          <a:ln>
            <a:noFill/>
          </a:ln>
        </p:spPr>
        <p:txBody>
          <a:bodyPr lIns="217705" tIns="108852" rIns="217705" bIns="108852"/>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algn="ctr" defTabSz="2177047" fontAlgn="auto">
              <a:spcBef>
                <a:spcPct val="0"/>
              </a:spcBef>
              <a:spcAft>
                <a:spcPts val="0"/>
              </a:spcAft>
              <a:buFont typeface="Arial" pitchFamily="34" charset="0"/>
              <a:buNone/>
              <a:defRPr/>
            </a:pPr>
            <a:r>
              <a:rPr lang="nl-NL" altLang="nl-NL" sz="3800" b="0" kern="0" dirty="0">
                <a:solidFill>
                  <a:srgbClr val="0E3A61"/>
                </a:solidFill>
                <a:ea typeface="+mn-ea"/>
              </a:rPr>
              <a:t>Host voor </a:t>
            </a:r>
            <a:r>
              <a:rPr lang="nl-NL" altLang="nl-NL" sz="3800" b="0" kern="0" dirty="0" err="1">
                <a:solidFill>
                  <a:srgbClr val="0E3A61"/>
                </a:solidFill>
                <a:ea typeface="+mn-ea"/>
              </a:rPr>
              <a:t>gegevens-opslag</a:t>
            </a:r>
            <a:endParaRPr lang="nl-NL" altLang="nl-NL" sz="3800" b="0" kern="0" dirty="0">
              <a:solidFill>
                <a:srgbClr val="0E3A61"/>
              </a:solidFill>
              <a:ea typeface="+mn-ea"/>
            </a:endParaRPr>
          </a:p>
        </p:txBody>
      </p:sp>
      <p:cxnSp>
        <p:nvCxnSpPr>
          <p:cNvPr id="14" name="Straight Connector 19"/>
          <p:cNvCxnSpPr>
            <a:cxnSpLocks noChangeShapeType="1"/>
          </p:cNvCxnSpPr>
          <p:nvPr/>
        </p:nvCxnSpPr>
        <p:spPr bwMode="auto">
          <a:xfrm>
            <a:off x="5897563" y="5616575"/>
            <a:ext cx="12344400" cy="0"/>
          </a:xfrm>
          <a:prstGeom prst="line">
            <a:avLst/>
          </a:prstGeom>
          <a:noFill/>
          <a:ln w="28575" algn="ctr">
            <a:solidFill>
              <a:srgbClr val="C0504D"/>
            </a:solidFill>
            <a:round/>
            <a:headEnd/>
            <a:tailEnd/>
          </a:ln>
          <a:extLst>
            <a:ext uri="{909E8E84-426E-40DD-AFC4-6F175D3DCCD1}">
              <a14:hiddenFill xmlns:a14="http://schemas.microsoft.com/office/drawing/2010/main">
                <a:noFill/>
              </a14:hiddenFill>
            </a:ext>
          </a:extLst>
        </p:spPr>
      </p:cxnSp>
      <p:cxnSp>
        <p:nvCxnSpPr>
          <p:cNvPr id="15" name="Straight Arrow Connector 21"/>
          <p:cNvCxnSpPr>
            <a:cxnSpLocks noChangeShapeType="1"/>
          </p:cNvCxnSpPr>
          <p:nvPr/>
        </p:nvCxnSpPr>
        <p:spPr bwMode="auto">
          <a:xfrm>
            <a:off x="18241963" y="5616575"/>
            <a:ext cx="0" cy="1730375"/>
          </a:xfrm>
          <a:prstGeom prst="straightConnector1">
            <a:avLst/>
          </a:prstGeom>
          <a:noFill/>
          <a:ln w="28575" algn="ctr">
            <a:solidFill>
              <a:srgbClr val="C0504D"/>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22"/>
          <p:cNvCxnSpPr>
            <a:cxnSpLocks noChangeShapeType="1"/>
          </p:cNvCxnSpPr>
          <p:nvPr/>
        </p:nvCxnSpPr>
        <p:spPr bwMode="auto">
          <a:xfrm flipH="1">
            <a:off x="11463338" y="8880475"/>
            <a:ext cx="2811462" cy="0"/>
          </a:xfrm>
          <a:prstGeom prst="straightConnector1">
            <a:avLst/>
          </a:prstGeom>
          <a:noFill/>
          <a:ln w="28575" algn="ctr">
            <a:solidFill>
              <a:srgbClr val="C0504D"/>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26"/>
          <p:cNvCxnSpPr>
            <a:cxnSpLocks noChangeShapeType="1"/>
          </p:cNvCxnSpPr>
          <p:nvPr/>
        </p:nvCxnSpPr>
        <p:spPr bwMode="auto">
          <a:xfrm flipH="1">
            <a:off x="11463338" y="11136313"/>
            <a:ext cx="2811462" cy="0"/>
          </a:xfrm>
          <a:prstGeom prst="straightConnector1">
            <a:avLst/>
          </a:prstGeom>
          <a:noFill/>
          <a:ln w="28575" algn="ctr">
            <a:solidFill>
              <a:srgbClr val="C0504D"/>
            </a:solidFill>
            <a:round/>
            <a:headEnd/>
            <a:tailEnd type="arrow" w="med" len="med"/>
          </a:ln>
          <a:extLst>
            <a:ext uri="{909E8E84-426E-40DD-AFC4-6F175D3DCCD1}">
              <a14:hiddenFill xmlns:a14="http://schemas.microsoft.com/office/drawing/2010/main">
                <a:noFill/>
              </a14:hiddenFill>
            </a:ext>
          </a:extLst>
        </p:spPr>
      </p:cxnSp>
      <p:cxnSp>
        <p:nvCxnSpPr>
          <p:cNvPr id="25613" name="Straight Connector 27"/>
          <p:cNvCxnSpPr>
            <a:cxnSpLocks noChangeShapeType="1"/>
          </p:cNvCxnSpPr>
          <p:nvPr/>
        </p:nvCxnSpPr>
        <p:spPr bwMode="auto">
          <a:xfrm>
            <a:off x="3014663" y="7153275"/>
            <a:ext cx="0" cy="4800600"/>
          </a:xfrm>
          <a:prstGeom prst="line">
            <a:avLst/>
          </a:prstGeom>
          <a:noFill/>
          <a:ln w="28575" algn="ctr">
            <a:solidFill>
              <a:srgbClr val="F79646"/>
            </a:solidFill>
            <a:round/>
            <a:headEnd/>
            <a:tailEnd/>
          </a:ln>
          <a:extLst>
            <a:ext uri="{909E8E84-426E-40DD-AFC4-6F175D3DCCD1}">
              <a14:hiddenFill xmlns:a14="http://schemas.microsoft.com/office/drawing/2010/main">
                <a:noFill/>
              </a14:hiddenFill>
            </a:ext>
          </a:extLst>
        </p:spPr>
      </p:cxnSp>
      <p:cxnSp>
        <p:nvCxnSpPr>
          <p:cNvPr id="25614" name="Straight Arrow Connector 34"/>
          <p:cNvCxnSpPr>
            <a:cxnSpLocks noChangeShapeType="1"/>
          </p:cNvCxnSpPr>
          <p:nvPr/>
        </p:nvCxnSpPr>
        <p:spPr bwMode="auto">
          <a:xfrm>
            <a:off x="3014663" y="8880475"/>
            <a:ext cx="1536700" cy="0"/>
          </a:xfrm>
          <a:prstGeom prst="straightConnector1">
            <a:avLst/>
          </a:prstGeom>
          <a:noFill/>
          <a:ln w="28575" algn="ctr">
            <a:solidFill>
              <a:srgbClr val="F79646"/>
            </a:solidFill>
            <a:round/>
            <a:headEnd/>
            <a:tailEnd type="arrow" w="med" len="med"/>
          </a:ln>
          <a:extLst>
            <a:ext uri="{909E8E84-426E-40DD-AFC4-6F175D3DCCD1}">
              <a14:hiddenFill xmlns:a14="http://schemas.microsoft.com/office/drawing/2010/main">
                <a:noFill/>
              </a14:hiddenFill>
            </a:ext>
          </a:extLst>
        </p:spPr>
      </p:cxnSp>
      <p:cxnSp>
        <p:nvCxnSpPr>
          <p:cNvPr id="25615" name="Straight Arrow Connector 40"/>
          <p:cNvCxnSpPr>
            <a:cxnSpLocks noChangeShapeType="1"/>
          </p:cNvCxnSpPr>
          <p:nvPr/>
        </p:nvCxnSpPr>
        <p:spPr bwMode="auto">
          <a:xfrm>
            <a:off x="3014663" y="11953875"/>
            <a:ext cx="1536700" cy="0"/>
          </a:xfrm>
          <a:prstGeom prst="straightConnector1">
            <a:avLst/>
          </a:prstGeom>
          <a:noFill/>
          <a:ln w="28575" algn="ctr">
            <a:solidFill>
              <a:srgbClr val="F79646"/>
            </a:solidFill>
            <a:round/>
            <a:headEnd/>
            <a:tailEnd type="arrow" w="med" len="med"/>
          </a:ln>
          <a:extLst>
            <a:ext uri="{909E8E84-426E-40DD-AFC4-6F175D3DCCD1}">
              <a14:hiddenFill xmlns:a14="http://schemas.microsoft.com/office/drawing/2010/main">
                <a:noFill/>
              </a14:hiddenFill>
            </a:ext>
          </a:extLst>
        </p:spPr>
      </p:cxnSp>
      <p:pic>
        <p:nvPicPr>
          <p:cNvPr id="21" name="Picture 42" descr="Screen Shot 2015-05-23 at 22.11.04 .png"/>
          <p:cNvPicPr>
            <a:picLocks noChangeAspect="1"/>
          </p:cNvPicPr>
          <p:nvPr/>
        </p:nvPicPr>
        <p:blipFill>
          <a:blip r:embed="rId4">
            <a:duotone>
              <a:srgbClr val="4F81BD">
                <a:shade val="45000"/>
                <a:satMod val="135000"/>
              </a:srgbClr>
              <a:prstClr val="white"/>
            </a:duotone>
          </a:blip>
          <a:stretch>
            <a:fillRect/>
          </a:stretch>
        </p:blipFill>
        <p:spPr>
          <a:xfrm>
            <a:off x="12869069" y="2774053"/>
            <a:ext cx="1989931" cy="2396963"/>
          </a:xfrm>
          <a:prstGeom prst="rect">
            <a:avLst/>
          </a:prstGeom>
        </p:spPr>
      </p:pic>
      <p:pic>
        <p:nvPicPr>
          <p:cNvPr id="22" name="Picture 43" descr="Screen Shot 2015-05-23 at 22.10.30 .png"/>
          <p:cNvPicPr>
            <a:picLocks noChangeAspect="1"/>
          </p:cNvPicPr>
          <p:nvPr/>
        </p:nvPicPr>
        <p:blipFill rotWithShape="1">
          <a:blip r:embed="rId5">
            <a:duotone>
              <a:srgbClr val="4F81BD">
                <a:shade val="45000"/>
                <a:satMod val="135000"/>
              </a:srgbClr>
              <a:prstClr val="white"/>
            </a:duotone>
          </a:blip>
          <a:srcRect l="13989"/>
          <a:stretch/>
        </p:blipFill>
        <p:spPr>
          <a:xfrm>
            <a:off x="4817365" y="9213146"/>
            <a:ext cx="1776877" cy="1625600"/>
          </a:xfrm>
          <a:prstGeom prst="rect">
            <a:avLst/>
          </a:prstGeom>
        </p:spPr>
      </p:pic>
      <p:pic>
        <p:nvPicPr>
          <p:cNvPr id="23" name="Picture 44" descr="Screen Shot 2015-05-23 at 22.10.23 .png"/>
          <p:cNvPicPr>
            <a:picLocks noChangeAspect="1"/>
          </p:cNvPicPr>
          <p:nvPr/>
        </p:nvPicPr>
        <p:blipFill rotWithShape="1">
          <a:blip r:embed="rId6">
            <a:duotone>
              <a:srgbClr val="4F81BD">
                <a:shade val="45000"/>
                <a:satMod val="135000"/>
              </a:srgbClr>
              <a:prstClr val="white"/>
            </a:duotone>
          </a:blip>
          <a:srcRect r="14944"/>
          <a:stretch/>
        </p:blipFill>
        <p:spPr>
          <a:xfrm>
            <a:off x="1094388" y="4657469"/>
            <a:ext cx="1411469" cy="1693334"/>
          </a:xfrm>
          <a:prstGeom prst="rect">
            <a:avLst/>
          </a:prstGeom>
        </p:spPr>
      </p:pic>
      <p:pic>
        <p:nvPicPr>
          <p:cNvPr id="24" name="Picture 46" descr="Screen Shot 2015-05-23 at 22.10.23 .png"/>
          <p:cNvPicPr>
            <a:picLocks noChangeAspect="1"/>
          </p:cNvPicPr>
          <p:nvPr/>
        </p:nvPicPr>
        <p:blipFill>
          <a:blip r:embed="rId6">
            <a:duotone>
              <a:srgbClr val="4F81BD">
                <a:shade val="45000"/>
                <a:satMod val="135000"/>
              </a:srgbClr>
              <a:prstClr val="white"/>
            </a:duotone>
          </a:blip>
          <a:stretch>
            <a:fillRect/>
          </a:stretch>
        </p:blipFill>
        <p:spPr>
          <a:xfrm>
            <a:off x="14480691" y="7921831"/>
            <a:ext cx="1659467" cy="1693334"/>
          </a:xfrm>
          <a:prstGeom prst="rect">
            <a:avLst/>
          </a:prstGeom>
        </p:spPr>
      </p:pic>
      <p:pic>
        <p:nvPicPr>
          <p:cNvPr id="25" name="Picture 47" descr="Screen Shot 2015-05-23 at 22.10.23 .png"/>
          <p:cNvPicPr>
            <a:picLocks noChangeAspect="1"/>
          </p:cNvPicPr>
          <p:nvPr/>
        </p:nvPicPr>
        <p:blipFill>
          <a:blip r:embed="rId6">
            <a:duotone>
              <a:srgbClr val="4F81BD">
                <a:shade val="45000"/>
                <a:satMod val="135000"/>
              </a:srgbClr>
              <a:prstClr val="white"/>
            </a:duotone>
          </a:blip>
          <a:stretch>
            <a:fillRect/>
          </a:stretch>
        </p:blipFill>
        <p:spPr>
          <a:xfrm>
            <a:off x="14480690" y="10169269"/>
            <a:ext cx="1659467" cy="1693334"/>
          </a:xfrm>
          <a:prstGeom prst="rect">
            <a:avLst/>
          </a:prstGeom>
        </p:spPr>
      </p:pic>
      <p:sp>
        <p:nvSpPr>
          <p:cNvPr id="26" name="Rectangle 50"/>
          <p:cNvSpPr>
            <a:spLocks noChangeArrowheads="1"/>
          </p:cNvSpPr>
          <p:nvPr/>
        </p:nvSpPr>
        <p:spPr bwMode="auto">
          <a:xfrm>
            <a:off x="16343313" y="7442200"/>
            <a:ext cx="3719512" cy="4959350"/>
          </a:xfrm>
          <a:prstGeom prst="rect">
            <a:avLst/>
          </a:prstGeom>
          <a:noFill/>
          <a:ln w="28575" algn="ctr">
            <a:solidFill>
              <a:srgbClr val="FF0000"/>
            </a:solidFill>
            <a:prstDash val="dash"/>
            <a:round/>
            <a:headEnd/>
            <a:tailEnd/>
          </a:ln>
        </p:spPr>
        <p:txBody>
          <a:bodyPr lIns="217705" tIns="108852" rIns="217705" bIns="108852"/>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defTabSz="2177047">
              <a:spcBef>
                <a:spcPct val="0"/>
              </a:spcBef>
              <a:buFont typeface="Arial" pitchFamily="34" charset="0"/>
              <a:buNone/>
              <a:defRPr/>
            </a:pPr>
            <a:endParaRPr lang="nl-NL" altLang="nl-NL" sz="3800" b="0">
              <a:solidFill>
                <a:prstClr val="black"/>
              </a:solidFill>
              <a:latin typeface="Georgia" pitchFamily="18" charset="0"/>
              <a:ea typeface="+mn-ea"/>
            </a:endParaRPr>
          </a:p>
        </p:txBody>
      </p:sp>
      <p:sp>
        <p:nvSpPr>
          <p:cNvPr id="27" name="TextBox 53"/>
          <p:cNvSpPr txBox="1">
            <a:spLocks noChangeArrowheads="1"/>
          </p:cNvSpPr>
          <p:nvPr/>
        </p:nvSpPr>
        <p:spPr bwMode="auto">
          <a:xfrm>
            <a:off x="18834100" y="6326188"/>
            <a:ext cx="2876550" cy="804862"/>
          </a:xfrm>
          <a:prstGeom prst="rect">
            <a:avLst/>
          </a:prstGeom>
          <a:noFill/>
          <a:ln>
            <a:noFill/>
          </a:ln>
        </p:spPr>
        <p:txBody>
          <a:bodyPr wrap="none" lIns="217705" tIns="108852" rIns="217705" bIns="108852">
            <a:spAutoFit/>
          </a:bodyPr>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defTabSz="1088524" fontAlgn="auto">
              <a:spcBef>
                <a:spcPct val="0"/>
              </a:spcBef>
              <a:spcAft>
                <a:spcPts val="0"/>
              </a:spcAft>
              <a:buFont typeface="Arial" pitchFamily="34" charset="0"/>
              <a:buNone/>
              <a:defRPr/>
            </a:pPr>
            <a:r>
              <a:rPr lang="nl-NL" altLang="nl-NL" sz="3800" b="0" kern="0" dirty="0">
                <a:solidFill>
                  <a:srgbClr val="FF0000"/>
                </a:solidFill>
                <a:ea typeface="+mn-ea"/>
              </a:rPr>
              <a:t>Verwerkers</a:t>
            </a:r>
          </a:p>
        </p:txBody>
      </p:sp>
      <p:sp>
        <p:nvSpPr>
          <p:cNvPr id="28" name="Rectangle 57"/>
          <p:cNvSpPr>
            <a:spLocks noChangeArrowheads="1"/>
          </p:cNvSpPr>
          <p:nvPr/>
        </p:nvSpPr>
        <p:spPr bwMode="auto">
          <a:xfrm>
            <a:off x="1096963" y="4273550"/>
            <a:ext cx="4605337" cy="2689225"/>
          </a:xfrm>
          <a:prstGeom prst="rect">
            <a:avLst/>
          </a:prstGeom>
          <a:noFill/>
          <a:ln w="28575" algn="ctr">
            <a:solidFill>
              <a:srgbClr val="FF0000"/>
            </a:solidFill>
            <a:prstDash val="dash"/>
            <a:round/>
            <a:headEnd/>
            <a:tailEnd/>
          </a:ln>
        </p:spPr>
        <p:txBody>
          <a:bodyPr lIns="217705" tIns="108852" rIns="217705" bIns="108852"/>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defTabSz="2177047">
              <a:spcBef>
                <a:spcPct val="0"/>
              </a:spcBef>
              <a:buFont typeface="Arial" pitchFamily="34" charset="0"/>
              <a:buNone/>
              <a:defRPr/>
            </a:pPr>
            <a:endParaRPr lang="nl-NL" altLang="nl-NL" sz="3800" b="0">
              <a:solidFill>
                <a:prstClr val="black"/>
              </a:solidFill>
              <a:latin typeface="Georgia" pitchFamily="18" charset="0"/>
              <a:ea typeface="+mn-ea"/>
            </a:endParaRPr>
          </a:p>
        </p:txBody>
      </p:sp>
      <p:sp>
        <p:nvSpPr>
          <p:cNvPr id="29" name="TextBox 60"/>
          <p:cNvSpPr txBox="1">
            <a:spLocks noChangeArrowheads="1"/>
          </p:cNvSpPr>
          <p:nvPr/>
        </p:nvSpPr>
        <p:spPr bwMode="auto">
          <a:xfrm>
            <a:off x="5829300" y="4079875"/>
            <a:ext cx="4287838" cy="804863"/>
          </a:xfrm>
          <a:prstGeom prst="rect">
            <a:avLst/>
          </a:prstGeom>
          <a:noFill/>
          <a:ln>
            <a:noFill/>
          </a:ln>
        </p:spPr>
        <p:txBody>
          <a:bodyPr wrap="none" lIns="217705" tIns="108852" rIns="217705" bIns="108852">
            <a:spAutoFit/>
          </a:bodyPr>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defTabSz="1088524" fontAlgn="auto">
              <a:spcBef>
                <a:spcPct val="0"/>
              </a:spcBef>
              <a:spcAft>
                <a:spcPts val="0"/>
              </a:spcAft>
              <a:buFont typeface="Arial" pitchFamily="34" charset="0"/>
              <a:buNone/>
              <a:defRPr/>
            </a:pPr>
            <a:r>
              <a:rPr lang="nl-NL" altLang="nl-NL" sz="3800" b="0" kern="0" dirty="0">
                <a:solidFill>
                  <a:srgbClr val="FF0000"/>
                </a:solidFill>
                <a:ea typeface="+mn-ea"/>
              </a:rPr>
              <a:t>Verantwoordelijke</a:t>
            </a:r>
          </a:p>
        </p:txBody>
      </p:sp>
      <p:sp>
        <p:nvSpPr>
          <p:cNvPr id="30" name="Rectangle 28"/>
          <p:cNvSpPr>
            <a:spLocks noChangeArrowheads="1"/>
          </p:cNvSpPr>
          <p:nvPr/>
        </p:nvSpPr>
        <p:spPr bwMode="auto">
          <a:xfrm>
            <a:off x="4741863" y="7442200"/>
            <a:ext cx="6146800" cy="4984750"/>
          </a:xfrm>
          <a:prstGeom prst="rect">
            <a:avLst/>
          </a:prstGeom>
          <a:noFill/>
          <a:ln w="28575" algn="ctr">
            <a:solidFill>
              <a:srgbClr val="FF0000"/>
            </a:solidFill>
            <a:prstDash val="dash"/>
            <a:round/>
            <a:headEnd/>
            <a:tailEnd/>
          </a:ln>
        </p:spPr>
        <p:txBody>
          <a:bodyPr lIns="217705" tIns="108852" rIns="217705" bIns="108852"/>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defTabSz="2177047">
              <a:spcBef>
                <a:spcPct val="0"/>
              </a:spcBef>
              <a:buFont typeface="Arial" pitchFamily="34" charset="0"/>
              <a:buNone/>
              <a:defRPr/>
            </a:pPr>
            <a:endParaRPr lang="nl-NL" altLang="nl-NL" sz="3800" b="0">
              <a:solidFill>
                <a:prstClr val="black"/>
              </a:solidFill>
              <a:latin typeface="Georgia" pitchFamily="18" charset="0"/>
              <a:ea typeface="+mn-ea"/>
            </a:endParaRPr>
          </a:p>
        </p:txBody>
      </p:sp>
      <p:sp>
        <p:nvSpPr>
          <p:cNvPr id="31" name="TextBox 30"/>
          <p:cNvSpPr txBox="1">
            <a:spLocks noChangeArrowheads="1"/>
          </p:cNvSpPr>
          <p:nvPr/>
        </p:nvSpPr>
        <p:spPr bwMode="auto">
          <a:xfrm>
            <a:off x="8636000" y="6413500"/>
            <a:ext cx="3175000" cy="804863"/>
          </a:xfrm>
          <a:prstGeom prst="rect">
            <a:avLst/>
          </a:prstGeom>
          <a:noFill/>
          <a:ln>
            <a:noFill/>
          </a:ln>
        </p:spPr>
        <p:txBody>
          <a:bodyPr wrap="none" lIns="217705" tIns="108852" rIns="217705" bIns="108852">
            <a:spAutoFit/>
          </a:bodyPr>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defTabSz="1088524" fontAlgn="auto">
              <a:spcBef>
                <a:spcPct val="0"/>
              </a:spcBef>
              <a:spcAft>
                <a:spcPts val="0"/>
              </a:spcAft>
              <a:buFont typeface="Arial" pitchFamily="34" charset="0"/>
              <a:buNone/>
              <a:defRPr/>
            </a:pPr>
            <a:r>
              <a:rPr lang="nl-NL" altLang="nl-NL" sz="3800" b="0" kern="0" dirty="0">
                <a:solidFill>
                  <a:srgbClr val="FF0000"/>
                </a:solidFill>
                <a:ea typeface="+mn-ea"/>
              </a:rPr>
              <a:t>Betrokkenen</a:t>
            </a:r>
          </a:p>
        </p:txBody>
      </p:sp>
      <p:sp>
        <p:nvSpPr>
          <p:cNvPr id="32" name="TextBox 2"/>
          <p:cNvSpPr txBox="1">
            <a:spLocks noChangeArrowheads="1"/>
          </p:cNvSpPr>
          <p:nvPr/>
        </p:nvSpPr>
        <p:spPr bwMode="auto">
          <a:xfrm>
            <a:off x="4237038" y="5975350"/>
            <a:ext cx="439737" cy="804863"/>
          </a:xfrm>
          <a:prstGeom prst="rect">
            <a:avLst/>
          </a:prstGeom>
          <a:noFill/>
          <a:ln>
            <a:noFill/>
          </a:ln>
        </p:spPr>
        <p:txBody>
          <a:bodyPr wrap="none" lIns="217705" tIns="108852" rIns="217705" bIns="108852">
            <a:spAutoFit/>
          </a:bodyPr>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defTabSz="1088524" fontAlgn="auto">
              <a:spcBef>
                <a:spcPct val="0"/>
              </a:spcBef>
              <a:spcAft>
                <a:spcPts val="0"/>
              </a:spcAft>
              <a:buFont typeface="Arial" pitchFamily="34" charset="0"/>
              <a:buNone/>
              <a:defRPr/>
            </a:pPr>
            <a:endParaRPr lang="en-US" altLang="nl-NL" sz="3800" b="0" kern="0">
              <a:solidFill>
                <a:srgbClr val="EEECE1"/>
              </a:solidFill>
              <a:ea typeface="+mn-ea"/>
            </a:endParaRPr>
          </a:p>
        </p:txBody>
      </p:sp>
      <p:pic>
        <p:nvPicPr>
          <p:cNvPr id="33" name="Picture 43" descr="Screen Shot 2015-05-23 at 22.10.30 .png"/>
          <p:cNvPicPr>
            <a:picLocks noChangeAspect="1"/>
          </p:cNvPicPr>
          <p:nvPr/>
        </p:nvPicPr>
        <p:blipFill rotWithShape="1">
          <a:blip r:embed="rId5">
            <a:duotone>
              <a:srgbClr val="4F81BD">
                <a:shade val="45000"/>
                <a:satMod val="135000"/>
              </a:srgbClr>
              <a:prstClr val="white"/>
            </a:duotone>
          </a:blip>
          <a:srcRect l="13989"/>
          <a:stretch/>
        </p:blipFill>
        <p:spPr>
          <a:xfrm>
            <a:off x="4865999" y="7749982"/>
            <a:ext cx="1776877" cy="1625600"/>
          </a:xfrm>
          <a:prstGeom prst="rect">
            <a:avLst/>
          </a:prstGeom>
        </p:spPr>
      </p:pic>
      <p:sp>
        <p:nvSpPr>
          <p:cNvPr id="34" name="Double Brace 15"/>
          <p:cNvSpPr>
            <a:spLocks noChangeArrowheads="1"/>
          </p:cNvSpPr>
          <p:nvPr/>
        </p:nvSpPr>
        <p:spPr bwMode="auto">
          <a:xfrm>
            <a:off x="6192838" y="9556750"/>
            <a:ext cx="4610100" cy="1550988"/>
          </a:xfrm>
          <a:prstGeom prst="bracePair">
            <a:avLst>
              <a:gd name="adj" fmla="val 8333"/>
            </a:avLst>
          </a:prstGeom>
          <a:noFill/>
          <a:ln>
            <a:noFill/>
          </a:ln>
        </p:spPr>
        <p:txBody>
          <a:bodyPr lIns="217705" tIns="108852" rIns="217705" bIns="108852"/>
          <a:lstStyle>
            <a:lvl1pPr>
              <a:spcBef>
                <a:spcPct val="20000"/>
              </a:spcBef>
              <a:buFont typeface="Arial" pitchFamily="34" charset="0"/>
              <a:buChar char="•"/>
              <a:defRPr sz="1400">
                <a:solidFill>
                  <a:schemeClr val="tx1"/>
                </a:solidFill>
                <a:latin typeface="Arial" pitchFamily="34" charset="0"/>
                <a:cs typeface="Arial" pitchFamily="34" charset="0"/>
              </a:defRPr>
            </a:lvl1pPr>
            <a:lvl2pPr marL="742950" indent="-285750">
              <a:spcBef>
                <a:spcPct val="20000"/>
              </a:spcBef>
              <a:buFont typeface="Arial" pitchFamily="34" charset="0"/>
              <a:buChar char="–"/>
              <a:defRPr sz="1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1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algn="ctr" defTabSz="2177047" fontAlgn="auto">
              <a:spcBef>
                <a:spcPct val="0"/>
              </a:spcBef>
              <a:spcAft>
                <a:spcPts val="0"/>
              </a:spcAft>
              <a:buFont typeface="Arial" pitchFamily="34" charset="0"/>
              <a:buNone/>
              <a:defRPr/>
            </a:pPr>
            <a:r>
              <a:rPr lang="nl-NL" altLang="nl-NL" sz="3800" b="0" kern="0" dirty="0">
                <a:solidFill>
                  <a:srgbClr val="0E3A61"/>
                </a:solidFill>
                <a:ea typeface="+mn-ea"/>
              </a:rPr>
              <a:t>Werknemers</a:t>
            </a:r>
          </a:p>
        </p:txBody>
      </p:sp>
      <p:pic>
        <p:nvPicPr>
          <p:cNvPr id="35" name="Picture 43" descr="Screen Shot 2015-05-23 at 22.10.30 .png"/>
          <p:cNvPicPr>
            <a:picLocks noChangeAspect="1"/>
          </p:cNvPicPr>
          <p:nvPr/>
        </p:nvPicPr>
        <p:blipFill rotWithShape="1">
          <a:blip r:embed="rId5">
            <a:duotone>
              <a:srgbClr val="4F81BD">
                <a:shade val="45000"/>
                <a:satMod val="135000"/>
              </a:srgbClr>
              <a:prstClr val="white"/>
            </a:duotone>
          </a:blip>
          <a:srcRect l="13989"/>
          <a:stretch/>
        </p:blipFill>
        <p:spPr>
          <a:xfrm>
            <a:off x="4866487" y="10775932"/>
            <a:ext cx="1776877" cy="1625600"/>
          </a:xfrm>
          <a:prstGeom prst="rect">
            <a:avLst/>
          </a:prstGeom>
        </p:spPr>
      </p:pic>
      <p:sp>
        <p:nvSpPr>
          <p:cNvPr id="25631" name="Double Brace 15"/>
          <p:cNvSpPr>
            <a:spLocks noChangeArrowheads="1"/>
          </p:cNvSpPr>
          <p:nvPr/>
        </p:nvSpPr>
        <p:spPr bwMode="auto">
          <a:xfrm>
            <a:off x="6083300" y="10725150"/>
            <a:ext cx="4610100" cy="1920875"/>
          </a:xfrm>
          <a:prstGeom prst="bracePair">
            <a:avLst>
              <a:gd name="adj" fmla="val 8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17705" tIns="108852" rIns="217705" bIns="108852"/>
          <a:lstStyle>
            <a:lvl1pPr defTabSz="2176463"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742950" indent="-285750" defTabSz="2176463"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1143000" indent="-228600" defTabSz="2176463"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1600200" indent="-228600" defTabSz="2176463"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2057400" indent="-228600" defTabSz="2176463"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2514600" indent="-228600" defTabSz="2176463"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2971800" indent="-228600" defTabSz="2176463"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3429000" indent="-228600" defTabSz="2176463"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3886200" indent="-228600" defTabSz="2176463"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algn="ctr" eaLnBrk="1" hangingPunct="1">
              <a:spcBef>
                <a:spcPct val="0"/>
              </a:spcBef>
              <a:buSzTx/>
              <a:buFontTx/>
              <a:buNone/>
            </a:pPr>
            <a:r>
              <a:rPr lang="nl-NL" altLang="nl-NL" sz="3800" b="0">
                <a:solidFill>
                  <a:srgbClr val="0E3A61"/>
                </a:solidFill>
                <a:latin typeface="Arial" pitchFamily="34" charset="0"/>
                <a:cs typeface="Arial" pitchFamily="34" charset="0"/>
              </a:rPr>
              <a:t>Relaties (tussenpersonen)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13"/>
                                        </p:tgtEl>
                                        <p:attrNameLst>
                                          <p:attrName>style.visibility</p:attrName>
                                        </p:attrNameLst>
                                      </p:cBhvr>
                                      <p:to>
                                        <p:strVal val="visible"/>
                                      </p:to>
                                    </p:set>
                                    <p:anim calcmode="lin" valueType="num">
                                      <p:cBhvr additive="base">
                                        <p:cTn id="15" dur="500" fill="hold"/>
                                        <p:tgtEl>
                                          <p:spTgt spid="25613"/>
                                        </p:tgtEl>
                                        <p:attrNameLst>
                                          <p:attrName>ppt_x</p:attrName>
                                        </p:attrNameLst>
                                      </p:cBhvr>
                                      <p:tavLst>
                                        <p:tav tm="0">
                                          <p:val>
                                            <p:strVal val="#ppt_x"/>
                                          </p:val>
                                        </p:tav>
                                        <p:tav tm="100000">
                                          <p:val>
                                            <p:strVal val="#ppt_x"/>
                                          </p:val>
                                        </p:tav>
                                      </p:tavLst>
                                    </p:anim>
                                    <p:anim calcmode="lin" valueType="num">
                                      <p:cBhvr additive="base">
                                        <p:cTn id="16" dur="500" fill="hold"/>
                                        <p:tgtEl>
                                          <p:spTgt spid="256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614"/>
                                        </p:tgtEl>
                                        <p:attrNameLst>
                                          <p:attrName>style.visibility</p:attrName>
                                        </p:attrNameLst>
                                      </p:cBhvr>
                                      <p:to>
                                        <p:strVal val="visible"/>
                                      </p:to>
                                    </p:set>
                                    <p:anim calcmode="lin" valueType="num">
                                      <p:cBhvr additive="base">
                                        <p:cTn id="19" dur="500" fill="hold"/>
                                        <p:tgtEl>
                                          <p:spTgt spid="25614"/>
                                        </p:tgtEl>
                                        <p:attrNameLst>
                                          <p:attrName>ppt_x</p:attrName>
                                        </p:attrNameLst>
                                      </p:cBhvr>
                                      <p:tavLst>
                                        <p:tav tm="0">
                                          <p:val>
                                            <p:strVal val="#ppt_x"/>
                                          </p:val>
                                        </p:tav>
                                        <p:tav tm="100000">
                                          <p:val>
                                            <p:strVal val="#ppt_x"/>
                                          </p:val>
                                        </p:tav>
                                      </p:tavLst>
                                    </p:anim>
                                    <p:anim calcmode="lin" valueType="num">
                                      <p:cBhvr additive="base">
                                        <p:cTn id="20" dur="500" fill="hold"/>
                                        <p:tgtEl>
                                          <p:spTgt spid="256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615"/>
                                        </p:tgtEl>
                                        <p:attrNameLst>
                                          <p:attrName>style.visibility</p:attrName>
                                        </p:attrNameLst>
                                      </p:cBhvr>
                                      <p:to>
                                        <p:strVal val="visible"/>
                                      </p:to>
                                    </p:set>
                                    <p:anim calcmode="lin" valueType="num">
                                      <p:cBhvr additive="base">
                                        <p:cTn id="23" dur="500" fill="hold"/>
                                        <p:tgtEl>
                                          <p:spTgt spid="25615"/>
                                        </p:tgtEl>
                                        <p:attrNameLst>
                                          <p:attrName>ppt_x</p:attrName>
                                        </p:attrNameLst>
                                      </p:cBhvr>
                                      <p:tavLst>
                                        <p:tav tm="0">
                                          <p:val>
                                            <p:strVal val="#ppt_x"/>
                                          </p:val>
                                        </p:tav>
                                        <p:tav tm="100000">
                                          <p:val>
                                            <p:strVal val="#ppt_x"/>
                                          </p:val>
                                        </p:tav>
                                      </p:tavLst>
                                    </p:anim>
                                    <p:anim calcmode="lin" valueType="num">
                                      <p:cBhvr additive="base">
                                        <p:cTn id="24" dur="500" fill="hold"/>
                                        <p:tgtEl>
                                          <p:spTgt spid="256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nodePh="1">
                                  <p:stCondLst>
                                    <p:cond delay="0"/>
                                  </p:stCondLst>
                                  <p:endCondLst>
                                    <p:cond evt="begin" delay="0">
                                      <p:tn val="37"/>
                                    </p:cond>
                                  </p:end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631"/>
                                        </p:tgtEl>
                                        <p:attrNameLst>
                                          <p:attrName>style.visibility</p:attrName>
                                        </p:attrNameLst>
                                      </p:cBhvr>
                                      <p:to>
                                        <p:strVal val="visible"/>
                                      </p:to>
                                    </p:set>
                                    <p:anim calcmode="lin" valueType="num">
                                      <p:cBhvr additive="base">
                                        <p:cTn id="55" dur="500" fill="hold"/>
                                        <p:tgtEl>
                                          <p:spTgt spid="25631"/>
                                        </p:tgtEl>
                                        <p:attrNameLst>
                                          <p:attrName>ppt_x</p:attrName>
                                        </p:attrNameLst>
                                      </p:cBhvr>
                                      <p:tavLst>
                                        <p:tav tm="0">
                                          <p:val>
                                            <p:strVal val="#ppt_x"/>
                                          </p:val>
                                        </p:tav>
                                        <p:tav tm="100000">
                                          <p:val>
                                            <p:strVal val="#ppt_x"/>
                                          </p:val>
                                        </p:tav>
                                      </p:tavLst>
                                    </p:anim>
                                    <p:anim calcmode="lin" valueType="num">
                                      <p:cBhvr additive="base">
                                        <p:cTn id="56" dur="500" fill="hold"/>
                                        <p:tgtEl>
                                          <p:spTgt spid="256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1000" fill="hold"/>
                                        <p:tgtEl>
                                          <p:spTgt spid="21"/>
                                        </p:tgtEl>
                                        <p:attrNameLst>
                                          <p:attrName>ppt_w</p:attrName>
                                        </p:attrNameLst>
                                      </p:cBhvr>
                                      <p:tavLst>
                                        <p:tav tm="0">
                                          <p:val>
                                            <p:fltVal val="0"/>
                                          </p:val>
                                        </p:tav>
                                        <p:tav tm="100000">
                                          <p:val>
                                            <p:strVal val="#ppt_w"/>
                                          </p:val>
                                        </p:tav>
                                      </p:tavLst>
                                    </p:anim>
                                    <p:anim calcmode="lin" valueType="num">
                                      <p:cBhvr>
                                        <p:cTn id="104" dur="1000" fill="hold"/>
                                        <p:tgtEl>
                                          <p:spTgt spid="21"/>
                                        </p:tgtEl>
                                        <p:attrNameLst>
                                          <p:attrName>ppt_h</p:attrName>
                                        </p:attrNameLst>
                                      </p:cBhvr>
                                      <p:tavLst>
                                        <p:tav tm="0">
                                          <p:val>
                                            <p:fltVal val="0"/>
                                          </p:val>
                                        </p:tav>
                                        <p:tav tm="100000">
                                          <p:val>
                                            <p:strVal val="#ppt_h"/>
                                          </p:val>
                                        </p:tav>
                                      </p:tavLst>
                                    </p:anim>
                                    <p:anim calcmode="lin" valueType="num">
                                      <p:cBhvr>
                                        <p:cTn id="105" dur="1000" fill="hold"/>
                                        <p:tgtEl>
                                          <p:spTgt spid="21"/>
                                        </p:tgtEl>
                                        <p:attrNameLst>
                                          <p:attrName>style.rotation</p:attrName>
                                        </p:attrNameLst>
                                      </p:cBhvr>
                                      <p:tavLst>
                                        <p:tav tm="0">
                                          <p:val>
                                            <p:fltVal val="90"/>
                                          </p:val>
                                        </p:tav>
                                        <p:tav tm="100000">
                                          <p:val>
                                            <p:fltVal val="0"/>
                                          </p:val>
                                        </p:tav>
                                      </p:tavLst>
                                    </p:anim>
                                    <p:animEffect transition="in" filter="fade">
                                      <p:cBhvr>
                                        <p:cTn id="10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6" grpId="0" animBg="1"/>
      <p:bldP spid="27" grpId="0"/>
      <p:bldP spid="30" grpId="0" animBg="1"/>
      <p:bldP spid="31" grpId="0"/>
      <p:bldP spid="32" grpId="0"/>
      <p:bldP spid="34" grpId="0"/>
      <p:bldP spid="256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p:cNvSpPr txBox="1">
            <a:spLocks noGrp="1"/>
          </p:cNvSpPr>
          <p:nvPr>
            <p:ph type="title"/>
          </p:nvPr>
        </p:nvSpPr>
        <p:spPr/>
        <p:txBody>
          <a:bodyPr/>
          <a:lstStyle/>
          <a:p>
            <a:pPr eaLnBrk="1" hangingPunct="1"/>
            <a:r>
              <a:rPr lang="en-US" altLang="nl-NL" sz="9600"/>
              <a:t>Voorbeeld: toedrachtsonderzoek door expertisebureau</a:t>
            </a:r>
            <a:endParaRPr lang="nl-NL" altLang="nl-NL" sz="9600"/>
          </a:p>
        </p:txBody>
      </p:sp>
      <p:pic>
        <p:nvPicPr>
          <p:cNvPr id="26627"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jdelijke aanduiding voor inhoud 1"/>
          <p:cNvSpPr txBox="1">
            <a:spLocks/>
          </p:cNvSpPr>
          <p:nvPr/>
        </p:nvSpPr>
        <p:spPr bwMode="auto">
          <a:xfrm>
            <a:off x="2443163" y="5440363"/>
            <a:ext cx="18194337" cy="6396037"/>
          </a:xfrm>
          <a:prstGeom prst="rect">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txBody>
          <a:bodyPr lIns="50800" tIns="50800" rIns="50800" bIns="50800" anchor="ctr">
            <a:normAutofit/>
          </a:bodyPr>
          <a:lstStyle>
            <a:lvl1pPr marL="635000" indent="-635000"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635000" indent="-635000"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635000" indent="-635000"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635000" indent="-635000"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635000" indent="-635000"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1092200" indent="-6350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1549400" indent="-6350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2006600" indent="-6350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2463800" indent="-6350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eaLnBrk="1" hangingPunct="1">
              <a:lnSpc>
                <a:spcPct val="80000"/>
              </a:lnSpc>
              <a:spcBef>
                <a:spcPts val="2400"/>
              </a:spcBef>
              <a:buClr>
                <a:srgbClr val="D0043C"/>
              </a:buClr>
              <a:buSzPct val="75000"/>
            </a:pPr>
            <a:endParaRPr lang="en-US" altLang="nl-NL" sz="4400" b="0" dirty="0"/>
          </a:p>
          <a:p>
            <a:pPr eaLnBrk="1" hangingPunct="1">
              <a:lnSpc>
                <a:spcPct val="80000"/>
              </a:lnSpc>
              <a:spcBef>
                <a:spcPts val="2400"/>
              </a:spcBef>
              <a:buClr>
                <a:srgbClr val="D0043C"/>
              </a:buClr>
              <a:buSzPct val="75000"/>
            </a:pPr>
            <a:r>
              <a:rPr lang="en-US" altLang="nl-NL" sz="4400" b="0" dirty="0" err="1"/>
              <a:t>Een</a:t>
            </a:r>
            <a:r>
              <a:rPr lang="en-US" altLang="nl-NL" sz="4400" b="0" dirty="0"/>
              <a:t> </a:t>
            </a:r>
            <a:r>
              <a:rPr lang="en-US" altLang="nl-NL" sz="4400" b="0" dirty="0" err="1"/>
              <a:t>verzekeraar</a:t>
            </a:r>
            <a:r>
              <a:rPr lang="en-US" altLang="nl-NL" sz="4400" b="0" dirty="0"/>
              <a:t> </a:t>
            </a:r>
            <a:r>
              <a:rPr lang="en-US" altLang="nl-NL" sz="4400" b="0" dirty="0" err="1"/>
              <a:t>geeft</a:t>
            </a:r>
            <a:r>
              <a:rPr lang="en-US" altLang="nl-NL" sz="4400" b="0" dirty="0"/>
              <a:t> </a:t>
            </a:r>
            <a:r>
              <a:rPr lang="en-US" altLang="nl-NL" sz="4400" b="0" dirty="0" err="1"/>
              <a:t>een</a:t>
            </a:r>
            <a:r>
              <a:rPr lang="en-US" altLang="nl-NL" sz="4400" b="0" dirty="0"/>
              <a:t> </a:t>
            </a:r>
            <a:r>
              <a:rPr lang="en-US" altLang="nl-NL" sz="4400" b="0" dirty="0" err="1">
                <a:solidFill>
                  <a:srgbClr val="FF0000"/>
                </a:solidFill>
              </a:rPr>
              <a:t>expertisebureau</a:t>
            </a:r>
            <a:r>
              <a:rPr lang="en-US" altLang="nl-NL" sz="4400" b="0" dirty="0"/>
              <a:t> </a:t>
            </a:r>
            <a:r>
              <a:rPr lang="en-US" altLang="nl-NL" sz="4400" b="0" dirty="0" err="1"/>
              <a:t>opdracht</a:t>
            </a:r>
            <a:r>
              <a:rPr lang="en-US" altLang="nl-NL" sz="4400" b="0" dirty="0"/>
              <a:t> om </a:t>
            </a:r>
            <a:r>
              <a:rPr lang="en-US" altLang="nl-NL" sz="4400" b="0" dirty="0" err="1"/>
              <a:t>een</a:t>
            </a:r>
            <a:r>
              <a:rPr lang="en-US" altLang="nl-NL" sz="4400" b="0" dirty="0"/>
              <a:t> </a:t>
            </a:r>
            <a:r>
              <a:rPr lang="en-US" altLang="nl-NL" sz="4400" b="0" dirty="0" err="1">
                <a:solidFill>
                  <a:srgbClr val="FF0000"/>
                </a:solidFill>
              </a:rPr>
              <a:t>toedrachtsonderzoek</a:t>
            </a:r>
            <a:r>
              <a:rPr lang="en-US" altLang="nl-NL" sz="4400" b="0" dirty="0"/>
              <a:t> in </a:t>
            </a:r>
            <a:r>
              <a:rPr lang="en-US" altLang="nl-NL" sz="4400" b="0" dirty="0" err="1"/>
              <a:t>te</a:t>
            </a:r>
            <a:r>
              <a:rPr lang="en-US" altLang="nl-NL" sz="4400" b="0" dirty="0"/>
              <a:t> </a:t>
            </a:r>
            <a:r>
              <a:rPr lang="en-US" altLang="nl-NL" sz="4400" b="0" dirty="0" err="1"/>
              <a:t>stellen</a:t>
            </a:r>
            <a:r>
              <a:rPr lang="en-US" altLang="nl-NL" sz="4400" b="0" dirty="0"/>
              <a:t>. </a:t>
            </a:r>
          </a:p>
          <a:p>
            <a:pPr eaLnBrk="1" hangingPunct="1">
              <a:lnSpc>
                <a:spcPct val="80000"/>
              </a:lnSpc>
              <a:spcBef>
                <a:spcPts val="2400"/>
              </a:spcBef>
              <a:buClr>
                <a:srgbClr val="D0043C"/>
              </a:buClr>
              <a:buSzPct val="75000"/>
            </a:pPr>
            <a:endParaRPr lang="en-US" altLang="nl-NL" sz="4400" b="0" dirty="0"/>
          </a:p>
          <a:p>
            <a:pPr eaLnBrk="1" hangingPunct="1">
              <a:lnSpc>
                <a:spcPct val="80000"/>
              </a:lnSpc>
              <a:spcBef>
                <a:spcPts val="2400"/>
              </a:spcBef>
              <a:buClr>
                <a:srgbClr val="D0043C"/>
              </a:buClr>
              <a:buSzPct val="75000"/>
            </a:pPr>
            <a:r>
              <a:rPr lang="en-US" altLang="nl-NL" sz="4400" b="0" dirty="0"/>
              <a:t>Het </a:t>
            </a:r>
            <a:r>
              <a:rPr lang="en-US" altLang="nl-NL" sz="4400" b="0" dirty="0" err="1"/>
              <a:t>expertisebureau</a:t>
            </a:r>
            <a:r>
              <a:rPr lang="en-US" altLang="nl-NL" sz="4400" b="0" dirty="0"/>
              <a:t> </a:t>
            </a:r>
            <a:r>
              <a:rPr lang="en-US" altLang="nl-NL" sz="4400" b="0" dirty="0" err="1"/>
              <a:t>voert</a:t>
            </a:r>
            <a:r>
              <a:rPr lang="en-US" altLang="nl-NL" sz="4400" b="0" dirty="0"/>
              <a:t> de </a:t>
            </a:r>
            <a:r>
              <a:rPr lang="en-US" altLang="nl-NL" sz="4400" b="0" dirty="0" err="1">
                <a:solidFill>
                  <a:srgbClr val="FF0000"/>
                </a:solidFill>
              </a:rPr>
              <a:t>opdracht</a:t>
            </a:r>
            <a:r>
              <a:rPr lang="en-US" altLang="nl-NL" sz="4400" b="0" dirty="0"/>
              <a:t> </a:t>
            </a:r>
            <a:r>
              <a:rPr lang="en-US" altLang="nl-NL" sz="4400" b="0" dirty="0" err="1"/>
              <a:t>uit</a:t>
            </a:r>
            <a:r>
              <a:rPr lang="en-US" altLang="nl-NL" sz="4400" b="0" dirty="0"/>
              <a:t> </a:t>
            </a:r>
            <a:r>
              <a:rPr lang="en-US" altLang="nl-NL" sz="4400" b="0" dirty="0" err="1"/>
              <a:t>en</a:t>
            </a:r>
            <a:r>
              <a:rPr lang="en-US" altLang="nl-NL" sz="4400" b="0" dirty="0"/>
              <a:t> </a:t>
            </a:r>
            <a:r>
              <a:rPr lang="en-US" altLang="nl-NL" sz="4400" b="0" dirty="0" err="1"/>
              <a:t>koppelt</a:t>
            </a:r>
            <a:r>
              <a:rPr lang="en-US" altLang="nl-NL" sz="4400" b="0" dirty="0"/>
              <a:t> de </a:t>
            </a:r>
            <a:r>
              <a:rPr lang="en-US" altLang="nl-NL" sz="4400" b="0" dirty="0" err="1"/>
              <a:t>bevindingen</a:t>
            </a:r>
            <a:r>
              <a:rPr lang="en-US" altLang="nl-NL" sz="4400" b="0" dirty="0"/>
              <a:t> </a:t>
            </a:r>
            <a:r>
              <a:rPr lang="en-US" altLang="nl-NL" sz="4400" b="0" dirty="0" err="1"/>
              <a:t>terug</a:t>
            </a:r>
            <a:r>
              <a:rPr lang="en-US" altLang="nl-NL" sz="4400" b="0" dirty="0"/>
              <a:t> door </a:t>
            </a:r>
            <a:r>
              <a:rPr lang="en-US" altLang="nl-NL" sz="4400" b="0" dirty="0" err="1"/>
              <a:t>middel</a:t>
            </a:r>
            <a:r>
              <a:rPr lang="en-US" altLang="nl-NL" sz="4400" b="0" dirty="0"/>
              <a:t> van </a:t>
            </a:r>
            <a:r>
              <a:rPr lang="en-US" altLang="nl-NL" sz="4400" b="0" dirty="0" err="1"/>
              <a:t>een</a:t>
            </a:r>
            <a:r>
              <a:rPr lang="en-US" altLang="nl-NL" sz="4400" b="0" dirty="0"/>
              <a:t> </a:t>
            </a:r>
            <a:r>
              <a:rPr lang="en-US" altLang="nl-NL" sz="4400" b="0" dirty="0">
                <a:solidFill>
                  <a:srgbClr val="FF0000"/>
                </a:solidFill>
              </a:rPr>
              <a:t>rapportage</a:t>
            </a:r>
            <a:r>
              <a:rPr lang="en-US" altLang="nl-NL" sz="4400" b="0" dirty="0"/>
              <a:t>.</a:t>
            </a:r>
          </a:p>
          <a:p>
            <a:pPr eaLnBrk="1" hangingPunct="1">
              <a:lnSpc>
                <a:spcPct val="80000"/>
              </a:lnSpc>
              <a:spcBef>
                <a:spcPts val="2400"/>
              </a:spcBef>
              <a:buClr>
                <a:srgbClr val="D0043C"/>
              </a:buClr>
              <a:buSzPct val="75000"/>
            </a:pPr>
            <a:endParaRPr lang="en-US" altLang="nl-NL" sz="4400" b="0" dirty="0"/>
          </a:p>
          <a:p>
            <a:pPr eaLnBrk="1" hangingPunct="1">
              <a:lnSpc>
                <a:spcPct val="80000"/>
              </a:lnSpc>
              <a:spcBef>
                <a:spcPts val="2400"/>
              </a:spcBef>
              <a:buClr>
                <a:srgbClr val="D0043C"/>
              </a:buClr>
              <a:buSzPct val="75000"/>
            </a:pPr>
            <a:r>
              <a:rPr lang="en-US" altLang="nl-NL" sz="4400" dirty="0"/>
              <a:t>Wie is </a:t>
            </a:r>
            <a:r>
              <a:rPr lang="en-US" altLang="nl-NL" sz="4400" dirty="0" err="1"/>
              <a:t>verantwoordelijke</a:t>
            </a:r>
            <a:r>
              <a:rPr lang="en-US" altLang="nl-NL" sz="4400" dirty="0"/>
              <a:t>? </a:t>
            </a:r>
            <a:r>
              <a:rPr lang="en-US" altLang="nl-NL" sz="4400" dirty="0" err="1"/>
              <a:t>Zijn</a:t>
            </a:r>
            <a:r>
              <a:rPr lang="en-US" altLang="nl-NL" sz="4400" dirty="0"/>
              <a:t> </a:t>
            </a:r>
            <a:r>
              <a:rPr lang="en-US" altLang="nl-NL" sz="4400" dirty="0" err="1"/>
              <a:t>er</a:t>
            </a:r>
            <a:r>
              <a:rPr lang="en-US" altLang="nl-NL" sz="4400" dirty="0"/>
              <a:t> </a:t>
            </a:r>
            <a:r>
              <a:rPr lang="en-US" altLang="nl-NL" sz="4400" dirty="0" err="1"/>
              <a:t>Verwerkers</a:t>
            </a:r>
            <a:r>
              <a:rPr lang="en-US" altLang="nl-NL" sz="4400" dirty="0"/>
              <a:t>?</a:t>
            </a:r>
          </a:p>
          <a:p>
            <a:pPr eaLnBrk="1" hangingPunct="1">
              <a:lnSpc>
                <a:spcPct val="80000"/>
              </a:lnSpc>
              <a:spcBef>
                <a:spcPts val="2400"/>
              </a:spcBef>
              <a:buClr>
                <a:srgbClr val="D0043C"/>
              </a:buClr>
              <a:buSzPct val="75000"/>
            </a:pPr>
            <a:endParaRPr lang="en-US" altLang="nl-NL" sz="4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bg/>
                                          </p:spTgt>
                                        </p:tgtEl>
                                        <p:attrNameLst>
                                          <p:attrName>style.visibility</p:attrName>
                                        </p:attrNameLst>
                                      </p:cBhvr>
                                      <p:to>
                                        <p:strVal val="visible"/>
                                      </p:to>
                                    </p:set>
                                    <p:animEffect transition="in" filter="fade">
                                      <p:cBhvr>
                                        <p:cTn id="7" dur="1000"/>
                                        <p:tgtEl>
                                          <p:spTgt spid="36">
                                            <p:bg/>
                                          </p:spTgt>
                                        </p:tgtEl>
                                      </p:cBhvr>
                                    </p:animEffect>
                                    <p:anim calcmode="lin" valueType="num">
                                      <p:cBhvr>
                                        <p:cTn id="8" dur="1000" fill="hold"/>
                                        <p:tgtEl>
                                          <p:spTgt spid="36">
                                            <p:bg/>
                                          </p:spTgt>
                                        </p:tgtEl>
                                        <p:attrNameLst>
                                          <p:attrName>ppt_x</p:attrName>
                                        </p:attrNameLst>
                                      </p:cBhvr>
                                      <p:tavLst>
                                        <p:tav tm="0">
                                          <p:val>
                                            <p:strVal val="#ppt_x"/>
                                          </p:val>
                                        </p:tav>
                                        <p:tav tm="100000">
                                          <p:val>
                                            <p:strVal val="#ppt_x"/>
                                          </p:val>
                                        </p:tav>
                                      </p:tavLst>
                                    </p:anim>
                                    <p:anim calcmode="lin" valueType="num">
                                      <p:cBhvr>
                                        <p:cTn id="9" dur="1000" fill="hold"/>
                                        <p:tgtEl>
                                          <p:spTgt spid="3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1000"/>
                                        <p:tgtEl>
                                          <p:spTgt spid="36">
                                            <p:txEl>
                                              <p:pRg st="1" end="1"/>
                                            </p:txEl>
                                          </p:spTgt>
                                        </p:tgtEl>
                                      </p:cBhvr>
                                    </p:animEffect>
                                    <p:anim calcmode="lin" valueType="num">
                                      <p:cBhvr>
                                        <p:cTn id="13"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xEl>
                                              <p:pRg st="3" end="3"/>
                                            </p:txEl>
                                          </p:spTgt>
                                        </p:tgtEl>
                                        <p:attrNameLst>
                                          <p:attrName>style.visibility</p:attrName>
                                        </p:attrNameLst>
                                      </p:cBhvr>
                                      <p:to>
                                        <p:strVal val="visible"/>
                                      </p:to>
                                    </p:set>
                                    <p:animEffect transition="in" filter="fade">
                                      <p:cBhvr>
                                        <p:cTn id="17" dur="1000"/>
                                        <p:tgtEl>
                                          <p:spTgt spid="36">
                                            <p:txEl>
                                              <p:pRg st="3" end="3"/>
                                            </p:txEl>
                                          </p:spTgt>
                                        </p:tgtEl>
                                      </p:cBhvr>
                                    </p:animEffect>
                                    <p:anim calcmode="lin" valueType="num">
                                      <p:cBhvr>
                                        <p:cTn id="18"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xEl>
                                              <p:pRg st="5" end="5"/>
                                            </p:txEl>
                                          </p:spTgt>
                                        </p:tgtEl>
                                        <p:attrNameLst>
                                          <p:attrName>style.visibility</p:attrName>
                                        </p:attrNameLst>
                                      </p:cBhvr>
                                      <p:to>
                                        <p:strVal val="visible"/>
                                      </p:to>
                                    </p:set>
                                    <p:animEffect transition="in" filter="fade">
                                      <p:cBhvr>
                                        <p:cTn id="22" dur="1000"/>
                                        <p:tgtEl>
                                          <p:spTgt spid="36">
                                            <p:txEl>
                                              <p:pRg st="5" end="5"/>
                                            </p:txEl>
                                          </p:spTgt>
                                        </p:tgtEl>
                                      </p:cBhvr>
                                    </p:animEffect>
                                    <p:anim calcmode="lin" valueType="num">
                                      <p:cBhvr>
                                        <p:cTn id="23"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p:cNvSpPr txBox="1">
            <a:spLocks noGrp="1"/>
          </p:cNvSpPr>
          <p:nvPr>
            <p:ph type="title"/>
          </p:nvPr>
        </p:nvSpPr>
        <p:spPr>
          <a:xfrm>
            <a:off x="1689100" y="1320800"/>
            <a:ext cx="21005800" cy="2286000"/>
          </a:xfrm>
        </p:spPr>
        <p:txBody>
          <a:bodyPr/>
          <a:lstStyle/>
          <a:p>
            <a:pPr eaLnBrk="1" hangingPunct="1"/>
            <a:r>
              <a:rPr lang="en-US" altLang="nl-NL" sz="9600"/>
              <a:t>Voorbeeld: toedrachtsonderzoek door expertisebureau</a:t>
            </a:r>
            <a:endParaRPr lang="nl-NL" altLang="nl-NL" sz="9600"/>
          </a:p>
        </p:txBody>
      </p:sp>
      <p:pic>
        <p:nvPicPr>
          <p:cNvPr id="26627"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EFAFD012-A420-42B9-B895-F61752D211E6}"/>
              </a:ext>
            </a:extLst>
          </p:cNvPr>
          <p:cNvSpPr/>
          <p:nvPr/>
        </p:nvSpPr>
        <p:spPr>
          <a:xfrm>
            <a:off x="1689100" y="4930845"/>
            <a:ext cx="20637500" cy="7540526"/>
          </a:xfrm>
          <a:prstGeom prst="rect">
            <a:avLst/>
          </a:prstGeom>
        </p:spPr>
        <p:txBody>
          <a:bodyPr wrap="square">
            <a:spAutoFit/>
          </a:bodyPr>
          <a:lstStyle/>
          <a:p>
            <a:pPr marL="571500" indent="-571500">
              <a:buFont typeface="Arial" panose="020B0604020202020204" pitchFamily="34" charset="0"/>
              <a:buChar char="•"/>
            </a:pPr>
            <a:r>
              <a:rPr lang="nl-NL" sz="4400" b="0" dirty="0"/>
              <a:t>De opdracht behelst het </a:t>
            </a:r>
            <a:r>
              <a:rPr lang="nl-NL" sz="4400" b="0" dirty="0">
                <a:solidFill>
                  <a:srgbClr val="FF0000"/>
                </a:solidFill>
              </a:rPr>
              <a:t>zelfstandig uitvoeren van een toedrachtonderzoek</a:t>
            </a:r>
            <a:r>
              <a:rPr lang="nl-NL" sz="4400" b="0" dirty="0"/>
              <a:t>. Dat is doorgaans veel </a:t>
            </a:r>
            <a:r>
              <a:rPr lang="nl-NL" sz="4400" b="0" dirty="0">
                <a:solidFill>
                  <a:srgbClr val="FF0000"/>
                </a:solidFill>
              </a:rPr>
              <a:t>méér</a:t>
            </a:r>
            <a:r>
              <a:rPr lang="nl-NL" sz="4400" b="0" dirty="0"/>
              <a:t> dan enkel een opdracht die primair en specifiek is gericht op het verwerken van bepaalde persoonsgegevens. De verwerking </a:t>
            </a:r>
            <a:r>
              <a:rPr lang="nl-NL" sz="4400" b="0" dirty="0">
                <a:solidFill>
                  <a:srgbClr val="FF0000"/>
                </a:solidFill>
              </a:rPr>
              <a:t>vloeit hier voort </a:t>
            </a:r>
            <a:r>
              <a:rPr lang="nl-NL" sz="4400" b="0" dirty="0"/>
              <a:t>uit de gevraagde dienstverlening, die zelf veel breder is. Het is ook </a:t>
            </a:r>
            <a:r>
              <a:rPr lang="nl-NL" sz="4400" b="0" dirty="0">
                <a:solidFill>
                  <a:srgbClr val="FF0000"/>
                </a:solidFill>
              </a:rPr>
              <a:t>aannemelijk</a:t>
            </a:r>
            <a:r>
              <a:rPr lang="nl-NL" sz="4400" b="0" dirty="0"/>
              <a:t> dat er </a:t>
            </a:r>
            <a:r>
              <a:rPr lang="nl-NL" sz="4400" b="0" dirty="0">
                <a:solidFill>
                  <a:srgbClr val="FF0000"/>
                </a:solidFill>
              </a:rPr>
              <a:t>tevens</a:t>
            </a:r>
            <a:r>
              <a:rPr lang="nl-NL" sz="4400" b="0" dirty="0"/>
              <a:t> persoonsgegevens zullen worden verwerkt die de opdrachtgever op dat moment nog helemaal niet kent. </a:t>
            </a:r>
            <a:br>
              <a:rPr lang="nl-NL" sz="4400" b="0" dirty="0"/>
            </a:br>
            <a:endParaRPr lang="nl-NL" sz="4400" b="0" dirty="0"/>
          </a:p>
          <a:p>
            <a:pPr marL="571500" indent="-571500">
              <a:buFont typeface="Arial" panose="020B0604020202020204" pitchFamily="34" charset="0"/>
              <a:buChar char="•"/>
            </a:pPr>
            <a:r>
              <a:rPr lang="nl-NL" sz="4400" b="0" dirty="0">
                <a:solidFill>
                  <a:srgbClr val="FF0000"/>
                </a:solidFill>
              </a:rPr>
              <a:t>Naast</a:t>
            </a:r>
            <a:r>
              <a:rPr lang="nl-NL" sz="4400" b="0" dirty="0"/>
              <a:t> de verzekeraar is hier </a:t>
            </a:r>
            <a:r>
              <a:rPr lang="nl-NL" sz="4400" b="0" dirty="0">
                <a:solidFill>
                  <a:srgbClr val="FF0000"/>
                </a:solidFill>
              </a:rPr>
              <a:t>ook</a:t>
            </a:r>
            <a:r>
              <a:rPr lang="nl-NL" sz="4400" b="0" dirty="0"/>
              <a:t> het expertisebureau derhalve </a:t>
            </a:r>
            <a:r>
              <a:rPr lang="nl-NL" sz="4400" b="0" dirty="0">
                <a:solidFill>
                  <a:srgbClr val="FF0000"/>
                </a:solidFill>
              </a:rPr>
              <a:t>Verantwoordelijke</a:t>
            </a:r>
            <a:r>
              <a:rPr lang="nl-NL" sz="4400" b="0" dirty="0"/>
              <a:t>. Er is in deze situatie </a:t>
            </a:r>
            <a:r>
              <a:rPr lang="nl-NL" sz="4400" b="0" dirty="0">
                <a:solidFill>
                  <a:srgbClr val="FF0000"/>
                </a:solidFill>
              </a:rPr>
              <a:t>geen Verwerker</a:t>
            </a:r>
            <a:r>
              <a:rPr lang="nl-NL" sz="4400" b="0" dirty="0"/>
              <a:t>. Afhankelijk van de exacte inhoud van de opdracht kan er overigens wel sprake zijn van twee </a:t>
            </a:r>
            <a:r>
              <a:rPr lang="nl-NL" sz="4400" b="0" dirty="0">
                <a:solidFill>
                  <a:srgbClr val="FF0000"/>
                </a:solidFill>
              </a:rPr>
              <a:t>gezamenlijk</a:t>
            </a:r>
            <a:r>
              <a:rPr lang="nl-NL" sz="4400" b="0" dirty="0"/>
              <a:t> Verantwoordelijken.</a:t>
            </a:r>
          </a:p>
        </p:txBody>
      </p:sp>
    </p:spTree>
    <p:extLst>
      <p:ext uri="{BB962C8B-B14F-4D97-AF65-F5344CB8AC3E}">
        <p14:creationId xmlns:p14="http://schemas.microsoft.com/office/powerpoint/2010/main" val="2289185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p:cNvSpPr txBox="1">
            <a:spLocks noGrp="1"/>
          </p:cNvSpPr>
          <p:nvPr>
            <p:ph type="title"/>
          </p:nvPr>
        </p:nvSpPr>
        <p:spPr>
          <a:xfrm>
            <a:off x="1689100" y="1778000"/>
            <a:ext cx="21005800" cy="3167063"/>
          </a:xfrm>
        </p:spPr>
        <p:txBody>
          <a:bodyPr/>
          <a:lstStyle/>
          <a:p>
            <a:pPr eaLnBrk="1" hangingPunct="1"/>
            <a:r>
              <a:rPr lang="en-US" altLang="nl-NL" sz="9600"/>
              <a:t>Voorbeeld: berekening VAV door rekenbureau</a:t>
            </a:r>
            <a:endParaRPr lang="nl-NL" altLang="nl-NL" sz="9600"/>
          </a:p>
        </p:txBody>
      </p:sp>
      <p:pic>
        <p:nvPicPr>
          <p:cNvPr id="27651"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jdelijke aanduiding voor inhoud 1"/>
          <p:cNvSpPr txBox="1">
            <a:spLocks/>
          </p:cNvSpPr>
          <p:nvPr/>
        </p:nvSpPr>
        <p:spPr bwMode="auto">
          <a:xfrm>
            <a:off x="2443163" y="5440363"/>
            <a:ext cx="18194337" cy="6396037"/>
          </a:xfrm>
          <a:prstGeom prst="rect">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txBody>
          <a:bodyPr lIns="50800" tIns="50800" rIns="50800" bIns="50800" anchor="ctr">
            <a:normAutofit/>
          </a:bodyPr>
          <a:lstStyle>
            <a:lvl1pPr marL="635000" indent="-635000"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635000" indent="-635000"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635000" indent="-635000"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635000" indent="-635000"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635000" indent="-635000"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1092200" indent="-6350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1549400" indent="-6350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2006600" indent="-6350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2463800" indent="-6350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eaLnBrk="1" hangingPunct="1">
              <a:lnSpc>
                <a:spcPct val="80000"/>
              </a:lnSpc>
              <a:spcBef>
                <a:spcPts val="2400"/>
              </a:spcBef>
              <a:buClr>
                <a:srgbClr val="D0043C"/>
              </a:buClr>
              <a:buSzPct val="75000"/>
            </a:pPr>
            <a:endParaRPr lang="en-US" altLang="nl-NL" b="0"/>
          </a:p>
          <a:p>
            <a:pPr eaLnBrk="1" hangingPunct="1">
              <a:lnSpc>
                <a:spcPct val="80000"/>
              </a:lnSpc>
              <a:spcBef>
                <a:spcPts val="2400"/>
              </a:spcBef>
              <a:buClr>
                <a:srgbClr val="D0043C"/>
              </a:buClr>
              <a:buSzPct val="75000"/>
            </a:pPr>
            <a:r>
              <a:rPr lang="en-US" altLang="nl-NL" b="0"/>
              <a:t>Een verzekeraar geeft een rekenaar opdracht om het verlies van arbeidsvermogen te bepalen. </a:t>
            </a:r>
          </a:p>
          <a:p>
            <a:pPr eaLnBrk="1" hangingPunct="1">
              <a:lnSpc>
                <a:spcPct val="80000"/>
              </a:lnSpc>
              <a:spcBef>
                <a:spcPts val="2400"/>
              </a:spcBef>
              <a:buClr>
                <a:srgbClr val="D0043C"/>
              </a:buClr>
              <a:buSzPct val="75000"/>
            </a:pPr>
            <a:endParaRPr lang="en-US" altLang="nl-NL" b="0"/>
          </a:p>
          <a:p>
            <a:pPr eaLnBrk="1" hangingPunct="1">
              <a:lnSpc>
                <a:spcPct val="80000"/>
              </a:lnSpc>
              <a:spcBef>
                <a:spcPts val="2400"/>
              </a:spcBef>
              <a:buClr>
                <a:srgbClr val="D0043C"/>
              </a:buClr>
              <a:buSzPct val="75000"/>
            </a:pPr>
            <a:r>
              <a:rPr lang="en-US" altLang="nl-NL" b="0"/>
              <a:t>De rekenaar voert de opdracht uit en koppelt de bevindingen terug door middel van een rapportage.</a:t>
            </a:r>
          </a:p>
          <a:p>
            <a:pPr eaLnBrk="1" hangingPunct="1">
              <a:lnSpc>
                <a:spcPct val="80000"/>
              </a:lnSpc>
              <a:spcBef>
                <a:spcPts val="2400"/>
              </a:spcBef>
              <a:buClr>
                <a:srgbClr val="D0043C"/>
              </a:buClr>
              <a:buSzPct val="75000"/>
            </a:pPr>
            <a:endParaRPr lang="en-US" altLang="nl-NL" b="0"/>
          </a:p>
          <a:p>
            <a:pPr eaLnBrk="1" hangingPunct="1">
              <a:lnSpc>
                <a:spcPct val="80000"/>
              </a:lnSpc>
              <a:spcBef>
                <a:spcPts val="2400"/>
              </a:spcBef>
              <a:buClr>
                <a:srgbClr val="D0043C"/>
              </a:buClr>
              <a:buSzPct val="75000"/>
            </a:pPr>
            <a:r>
              <a:rPr lang="en-US" altLang="nl-NL"/>
              <a:t>Wie is verantwoordelijke? Zijn er Verwerkers?</a:t>
            </a:r>
          </a:p>
          <a:p>
            <a:pPr eaLnBrk="1" hangingPunct="1">
              <a:lnSpc>
                <a:spcPct val="80000"/>
              </a:lnSpc>
              <a:spcBef>
                <a:spcPts val="2400"/>
              </a:spcBef>
              <a:buClr>
                <a:srgbClr val="D0043C"/>
              </a:buClr>
              <a:buSzPct val="75000"/>
            </a:pPr>
            <a:endParaRPr lang="en-US" altLang="nl-NL"/>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bg/>
                                          </p:spTgt>
                                        </p:tgtEl>
                                        <p:attrNameLst>
                                          <p:attrName>style.visibility</p:attrName>
                                        </p:attrNameLst>
                                      </p:cBhvr>
                                      <p:to>
                                        <p:strVal val="visible"/>
                                      </p:to>
                                    </p:set>
                                    <p:animEffect transition="in" filter="fade">
                                      <p:cBhvr>
                                        <p:cTn id="7" dur="1000"/>
                                        <p:tgtEl>
                                          <p:spTgt spid="36">
                                            <p:bg/>
                                          </p:spTgt>
                                        </p:tgtEl>
                                      </p:cBhvr>
                                    </p:animEffect>
                                    <p:anim calcmode="lin" valueType="num">
                                      <p:cBhvr>
                                        <p:cTn id="8" dur="1000" fill="hold"/>
                                        <p:tgtEl>
                                          <p:spTgt spid="36">
                                            <p:bg/>
                                          </p:spTgt>
                                        </p:tgtEl>
                                        <p:attrNameLst>
                                          <p:attrName>ppt_x</p:attrName>
                                        </p:attrNameLst>
                                      </p:cBhvr>
                                      <p:tavLst>
                                        <p:tav tm="0">
                                          <p:val>
                                            <p:strVal val="#ppt_x"/>
                                          </p:val>
                                        </p:tav>
                                        <p:tav tm="100000">
                                          <p:val>
                                            <p:strVal val="#ppt_x"/>
                                          </p:val>
                                        </p:tav>
                                      </p:tavLst>
                                    </p:anim>
                                    <p:anim calcmode="lin" valueType="num">
                                      <p:cBhvr>
                                        <p:cTn id="9" dur="1000" fill="hold"/>
                                        <p:tgtEl>
                                          <p:spTgt spid="3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1000"/>
                                        <p:tgtEl>
                                          <p:spTgt spid="36">
                                            <p:txEl>
                                              <p:pRg st="1" end="1"/>
                                            </p:txEl>
                                          </p:spTgt>
                                        </p:tgtEl>
                                      </p:cBhvr>
                                    </p:animEffect>
                                    <p:anim calcmode="lin" valueType="num">
                                      <p:cBhvr>
                                        <p:cTn id="13"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xEl>
                                              <p:pRg st="3" end="3"/>
                                            </p:txEl>
                                          </p:spTgt>
                                        </p:tgtEl>
                                        <p:attrNameLst>
                                          <p:attrName>style.visibility</p:attrName>
                                        </p:attrNameLst>
                                      </p:cBhvr>
                                      <p:to>
                                        <p:strVal val="visible"/>
                                      </p:to>
                                    </p:set>
                                    <p:animEffect transition="in" filter="fade">
                                      <p:cBhvr>
                                        <p:cTn id="17" dur="1000"/>
                                        <p:tgtEl>
                                          <p:spTgt spid="36">
                                            <p:txEl>
                                              <p:pRg st="3" end="3"/>
                                            </p:txEl>
                                          </p:spTgt>
                                        </p:tgtEl>
                                      </p:cBhvr>
                                    </p:animEffect>
                                    <p:anim calcmode="lin" valueType="num">
                                      <p:cBhvr>
                                        <p:cTn id="18"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xEl>
                                              <p:pRg st="5" end="5"/>
                                            </p:txEl>
                                          </p:spTgt>
                                        </p:tgtEl>
                                        <p:attrNameLst>
                                          <p:attrName>style.visibility</p:attrName>
                                        </p:attrNameLst>
                                      </p:cBhvr>
                                      <p:to>
                                        <p:strVal val="visible"/>
                                      </p:to>
                                    </p:set>
                                    <p:animEffect transition="in" filter="fade">
                                      <p:cBhvr>
                                        <p:cTn id="22" dur="1000"/>
                                        <p:tgtEl>
                                          <p:spTgt spid="36">
                                            <p:txEl>
                                              <p:pRg st="5" end="5"/>
                                            </p:txEl>
                                          </p:spTgt>
                                        </p:tgtEl>
                                      </p:cBhvr>
                                    </p:animEffect>
                                    <p:anim calcmode="lin" valueType="num">
                                      <p:cBhvr>
                                        <p:cTn id="23"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p:cNvSpPr txBox="1">
            <a:spLocks noGrp="1"/>
          </p:cNvSpPr>
          <p:nvPr>
            <p:ph type="title"/>
          </p:nvPr>
        </p:nvSpPr>
        <p:spPr>
          <a:xfrm>
            <a:off x="1689100" y="1778000"/>
            <a:ext cx="21005800" cy="3167063"/>
          </a:xfrm>
        </p:spPr>
        <p:txBody>
          <a:bodyPr/>
          <a:lstStyle/>
          <a:p>
            <a:pPr eaLnBrk="1" hangingPunct="1"/>
            <a:r>
              <a:rPr lang="en-US" altLang="nl-NL" sz="9600"/>
              <a:t>Voorbeeld: berekening VAV door rekenbureau</a:t>
            </a:r>
            <a:endParaRPr lang="nl-NL" altLang="nl-NL" sz="9600"/>
          </a:p>
        </p:txBody>
      </p:sp>
      <p:pic>
        <p:nvPicPr>
          <p:cNvPr id="27651"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5279362D-740D-429B-A6C0-D4725BF1AEE7}"/>
              </a:ext>
            </a:extLst>
          </p:cNvPr>
          <p:cNvSpPr/>
          <p:nvPr/>
        </p:nvSpPr>
        <p:spPr>
          <a:xfrm>
            <a:off x="1689100" y="5664199"/>
            <a:ext cx="21247100" cy="7118680"/>
          </a:xfrm>
          <a:prstGeom prst="rect">
            <a:avLst/>
          </a:prstGeom>
        </p:spPr>
        <p:txBody>
          <a:bodyPr wrap="square">
            <a:spAutoFit/>
          </a:bodyPr>
          <a:lstStyle/>
          <a:p>
            <a:pPr marL="571500" indent="-571500" defTabSz="457200" eaLnBrk="0" hangingPunct="0">
              <a:lnSpc>
                <a:spcPct val="118000"/>
              </a:lnSpc>
              <a:spcBef>
                <a:spcPct val="30000"/>
              </a:spcBef>
              <a:buFont typeface="Arial" panose="020B0604020202020204" pitchFamily="34" charset="0"/>
              <a:buChar char="•"/>
              <a:defRPr/>
            </a:pPr>
            <a:r>
              <a:rPr lang="nl-NL" sz="4000" b="0" dirty="0"/>
              <a:t>De opdracht kan hier </a:t>
            </a:r>
            <a:r>
              <a:rPr lang="nl-NL" sz="4000" b="0" dirty="0">
                <a:solidFill>
                  <a:srgbClr val="FF0000"/>
                </a:solidFill>
              </a:rPr>
              <a:t>bijvoorbeeld</a:t>
            </a:r>
            <a:r>
              <a:rPr lang="nl-NL" sz="4000" b="0" dirty="0"/>
              <a:t> luiden: bereken </a:t>
            </a:r>
            <a:r>
              <a:rPr lang="nl-NL" sz="4000" b="0" dirty="0">
                <a:solidFill>
                  <a:srgbClr val="FF0000"/>
                </a:solidFill>
              </a:rPr>
              <a:t>aan de hand van de beschikbare en verstrekte (persoons)gegevens </a:t>
            </a:r>
            <a:r>
              <a:rPr lang="nl-NL" sz="4000" b="0" dirty="0"/>
              <a:t>het verlies van arbeidsvermogen. </a:t>
            </a:r>
          </a:p>
          <a:p>
            <a:pPr marL="571500" indent="-571500" defTabSz="457200" eaLnBrk="0" hangingPunct="0">
              <a:lnSpc>
                <a:spcPct val="118000"/>
              </a:lnSpc>
              <a:spcBef>
                <a:spcPct val="30000"/>
              </a:spcBef>
              <a:buFont typeface="Arial" panose="020B0604020202020204" pitchFamily="34" charset="0"/>
              <a:buChar char="•"/>
              <a:defRPr/>
            </a:pPr>
            <a:endParaRPr lang="nl-NL" sz="4000" b="0" dirty="0"/>
          </a:p>
          <a:p>
            <a:pPr marL="571500" indent="-571500" defTabSz="457200" eaLnBrk="0" hangingPunct="0">
              <a:lnSpc>
                <a:spcPct val="118000"/>
              </a:lnSpc>
              <a:spcBef>
                <a:spcPct val="30000"/>
              </a:spcBef>
              <a:buFont typeface="Arial" panose="020B0604020202020204" pitchFamily="34" charset="0"/>
              <a:buChar char="•"/>
              <a:defRPr/>
            </a:pPr>
            <a:r>
              <a:rPr lang="nl-NL" sz="4000" b="0" dirty="0"/>
              <a:t>In dat geval, waarin het rekenbureau </a:t>
            </a:r>
            <a:r>
              <a:rPr lang="nl-NL" sz="4000" b="0" dirty="0">
                <a:solidFill>
                  <a:srgbClr val="FF0000"/>
                </a:solidFill>
              </a:rPr>
              <a:t>niet tevens zelfstandig </a:t>
            </a:r>
            <a:r>
              <a:rPr lang="nl-NL" sz="4000" b="0" dirty="0"/>
              <a:t>persoonsgegevens verzamelt, kan gesteld worden dat de dienstverlening </a:t>
            </a:r>
            <a:r>
              <a:rPr lang="nl-NL" sz="4000" b="0" dirty="0">
                <a:solidFill>
                  <a:srgbClr val="FF0000"/>
                </a:solidFill>
              </a:rPr>
              <a:t>primair en specifiek </a:t>
            </a:r>
            <a:r>
              <a:rPr lang="nl-NL" sz="4000" b="0" dirty="0"/>
              <a:t>ziet op de verwerking van (reeds beschikbare) persoonsgegevens. </a:t>
            </a:r>
            <a:br>
              <a:rPr lang="nl-NL" sz="4000" b="0" dirty="0"/>
            </a:br>
            <a:endParaRPr lang="nl-NL" sz="4000" b="0" dirty="0"/>
          </a:p>
          <a:p>
            <a:pPr marL="571500" indent="-571500" defTabSz="457200" eaLnBrk="0" hangingPunct="0">
              <a:lnSpc>
                <a:spcPct val="118000"/>
              </a:lnSpc>
              <a:spcBef>
                <a:spcPct val="30000"/>
              </a:spcBef>
              <a:buFont typeface="Arial" panose="020B0604020202020204" pitchFamily="34" charset="0"/>
              <a:buChar char="•"/>
              <a:defRPr/>
            </a:pPr>
            <a:r>
              <a:rPr lang="nl-NL" sz="4000" b="0" dirty="0"/>
              <a:t>De verzekeraar is dan de </a:t>
            </a:r>
            <a:r>
              <a:rPr lang="nl-NL" sz="4000" b="0" dirty="0">
                <a:solidFill>
                  <a:srgbClr val="FF0000"/>
                </a:solidFill>
              </a:rPr>
              <a:t>Verantwoordelijke</a:t>
            </a:r>
            <a:r>
              <a:rPr lang="nl-NL" sz="4000" b="0" dirty="0"/>
              <a:t> en het rekenbureau de </a:t>
            </a:r>
            <a:r>
              <a:rPr lang="nl-NL" sz="4000" b="0" dirty="0">
                <a:solidFill>
                  <a:srgbClr val="FF0000"/>
                </a:solidFill>
              </a:rPr>
              <a:t>Verwerker</a:t>
            </a:r>
            <a:r>
              <a:rPr lang="nl-NL" sz="4000" b="0" dirty="0"/>
              <a:t>. </a:t>
            </a:r>
            <a:br>
              <a:rPr lang="nl-NL" sz="4000" b="0" dirty="0"/>
            </a:br>
            <a:endParaRPr lang="nl-NL" sz="4000" b="0" dirty="0"/>
          </a:p>
        </p:txBody>
      </p:sp>
    </p:spTree>
    <p:extLst>
      <p:ext uri="{BB962C8B-B14F-4D97-AF65-F5344CB8AC3E}">
        <p14:creationId xmlns:p14="http://schemas.microsoft.com/office/powerpoint/2010/main" val="40083088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p:cNvSpPr txBox="1">
            <a:spLocks noGrp="1"/>
          </p:cNvSpPr>
          <p:nvPr>
            <p:ph type="title"/>
          </p:nvPr>
        </p:nvSpPr>
        <p:spPr>
          <a:xfrm>
            <a:off x="1689100" y="1778000"/>
            <a:ext cx="21005800" cy="3167063"/>
          </a:xfrm>
        </p:spPr>
        <p:txBody>
          <a:bodyPr/>
          <a:lstStyle/>
          <a:p>
            <a:pPr eaLnBrk="1" hangingPunct="1"/>
            <a:r>
              <a:rPr lang="en-US" altLang="nl-NL" sz="9600"/>
              <a:t>Voorbeeld: berekening VAV door rekenbureau</a:t>
            </a:r>
            <a:endParaRPr lang="nl-NL" altLang="nl-NL" sz="9600"/>
          </a:p>
        </p:txBody>
      </p:sp>
      <p:pic>
        <p:nvPicPr>
          <p:cNvPr id="27651"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5279362D-740D-429B-A6C0-D4725BF1AEE7}"/>
              </a:ext>
            </a:extLst>
          </p:cNvPr>
          <p:cNvSpPr/>
          <p:nvPr/>
        </p:nvSpPr>
        <p:spPr>
          <a:xfrm>
            <a:off x="1689100" y="5613399"/>
            <a:ext cx="21247100" cy="6392327"/>
          </a:xfrm>
          <a:prstGeom prst="rect">
            <a:avLst/>
          </a:prstGeom>
        </p:spPr>
        <p:txBody>
          <a:bodyPr wrap="square">
            <a:spAutoFit/>
          </a:bodyPr>
          <a:lstStyle/>
          <a:p>
            <a:pPr marL="571500" indent="-571500" defTabSz="457200" eaLnBrk="0" hangingPunct="0">
              <a:lnSpc>
                <a:spcPct val="118000"/>
              </a:lnSpc>
              <a:spcBef>
                <a:spcPct val="30000"/>
              </a:spcBef>
              <a:buFont typeface="Arial" panose="020B0604020202020204" pitchFamily="34" charset="0"/>
              <a:buChar char="•"/>
              <a:defRPr/>
            </a:pPr>
            <a:r>
              <a:rPr lang="nl-NL" sz="4000" b="0" dirty="0"/>
              <a:t>Houdt de opdracht echter in dat het rekenbureau </a:t>
            </a:r>
            <a:r>
              <a:rPr lang="nl-NL" sz="4000" b="0" dirty="0">
                <a:solidFill>
                  <a:srgbClr val="FF0000"/>
                </a:solidFill>
              </a:rPr>
              <a:t>tevens de vrijheid </a:t>
            </a:r>
            <a:r>
              <a:rPr lang="nl-NL" sz="4000" b="0" dirty="0"/>
              <a:t>heeft om </a:t>
            </a:r>
            <a:r>
              <a:rPr lang="nl-NL" sz="4000" b="0" dirty="0">
                <a:solidFill>
                  <a:srgbClr val="FF0000"/>
                </a:solidFill>
              </a:rPr>
              <a:t>zelfstandig (aanvullende) persoonsgegevens </a:t>
            </a:r>
            <a:r>
              <a:rPr lang="nl-NL" sz="4000" b="0" dirty="0"/>
              <a:t>op te vragen bij de Betrokkene of bij anderen, dan kan e.e.a. anders liggen. </a:t>
            </a:r>
          </a:p>
          <a:p>
            <a:pPr marL="571500" indent="-571500" defTabSz="457200" eaLnBrk="0" hangingPunct="0">
              <a:lnSpc>
                <a:spcPct val="118000"/>
              </a:lnSpc>
              <a:spcBef>
                <a:spcPct val="30000"/>
              </a:spcBef>
              <a:buFont typeface="Arial" panose="020B0604020202020204" pitchFamily="34" charset="0"/>
              <a:buChar char="•"/>
              <a:defRPr/>
            </a:pPr>
            <a:endParaRPr lang="nl-NL" sz="4000" b="0" dirty="0"/>
          </a:p>
          <a:p>
            <a:pPr marL="571500" indent="-571500" defTabSz="457200" eaLnBrk="0" hangingPunct="0">
              <a:lnSpc>
                <a:spcPct val="118000"/>
              </a:lnSpc>
              <a:spcBef>
                <a:spcPct val="30000"/>
              </a:spcBef>
              <a:buFont typeface="Arial" panose="020B0604020202020204" pitchFamily="34" charset="0"/>
              <a:buChar char="•"/>
              <a:defRPr/>
            </a:pPr>
            <a:r>
              <a:rPr lang="nl-NL" sz="4000" b="0" dirty="0"/>
              <a:t>Het rekenbureau </a:t>
            </a:r>
            <a:r>
              <a:rPr lang="nl-NL" sz="4000" b="0" dirty="0">
                <a:solidFill>
                  <a:srgbClr val="FF0000"/>
                </a:solidFill>
              </a:rPr>
              <a:t>bepaalt</a:t>
            </a:r>
            <a:r>
              <a:rPr lang="nl-NL" sz="4000" b="0" dirty="0"/>
              <a:t> in dat geval immers (ten dele mede) </a:t>
            </a:r>
            <a:r>
              <a:rPr lang="nl-NL" sz="4000" b="0" dirty="0">
                <a:solidFill>
                  <a:srgbClr val="FF0000"/>
                </a:solidFill>
              </a:rPr>
              <a:t>zelf welke persoonsgegevens </a:t>
            </a:r>
            <a:r>
              <a:rPr lang="nl-NL" sz="4000" b="0" dirty="0"/>
              <a:t>er worden verwerkt en </a:t>
            </a:r>
            <a:r>
              <a:rPr lang="nl-NL" sz="4000" b="0" dirty="0">
                <a:solidFill>
                  <a:srgbClr val="FF0000"/>
                </a:solidFill>
              </a:rPr>
              <a:t>op welke manier </a:t>
            </a:r>
            <a:r>
              <a:rPr lang="nl-NL" sz="4000" b="0" dirty="0"/>
              <a:t>dat gebeurt. </a:t>
            </a:r>
            <a:br>
              <a:rPr lang="nl-NL" sz="4000" b="0" dirty="0"/>
            </a:br>
            <a:endParaRPr lang="nl-NL" sz="4000" b="0" dirty="0"/>
          </a:p>
          <a:p>
            <a:pPr marL="571500" indent="-571500" defTabSz="457200" eaLnBrk="0" hangingPunct="0">
              <a:lnSpc>
                <a:spcPct val="118000"/>
              </a:lnSpc>
              <a:spcBef>
                <a:spcPct val="30000"/>
              </a:spcBef>
              <a:buFont typeface="Arial" panose="020B0604020202020204" pitchFamily="34" charset="0"/>
              <a:buChar char="•"/>
              <a:defRPr/>
            </a:pPr>
            <a:r>
              <a:rPr lang="nl-NL" sz="4000" b="0" dirty="0"/>
              <a:t>In dat geval is </a:t>
            </a:r>
            <a:r>
              <a:rPr lang="nl-NL" sz="4000" b="0" dirty="0">
                <a:solidFill>
                  <a:srgbClr val="FF0000"/>
                </a:solidFill>
              </a:rPr>
              <a:t>ook </a:t>
            </a:r>
            <a:r>
              <a:rPr lang="nl-NL" sz="4000" b="0" dirty="0"/>
              <a:t>het rekenbureau een </a:t>
            </a:r>
            <a:r>
              <a:rPr lang="nl-NL" sz="4000" b="0" dirty="0">
                <a:solidFill>
                  <a:srgbClr val="FF0000"/>
                </a:solidFill>
              </a:rPr>
              <a:t>Verantwoordelijke</a:t>
            </a:r>
            <a:r>
              <a:rPr lang="nl-NL" sz="4000" b="0" dirty="0"/>
              <a:t>.</a:t>
            </a:r>
          </a:p>
        </p:txBody>
      </p:sp>
    </p:spTree>
    <p:extLst>
      <p:ext uri="{BB962C8B-B14F-4D97-AF65-F5344CB8AC3E}">
        <p14:creationId xmlns:p14="http://schemas.microsoft.com/office/powerpoint/2010/main" val="31238502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p:cNvSpPr txBox="1">
            <a:spLocks noGrp="1"/>
          </p:cNvSpPr>
          <p:nvPr>
            <p:ph type="title"/>
          </p:nvPr>
        </p:nvSpPr>
        <p:spPr>
          <a:xfrm>
            <a:off x="1689100" y="1778000"/>
            <a:ext cx="21005800" cy="1862138"/>
          </a:xfrm>
        </p:spPr>
        <p:txBody>
          <a:bodyPr/>
          <a:lstStyle/>
          <a:p>
            <a:pPr eaLnBrk="1" hangingPunct="1"/>
            <a:r>
              <a:rPr lang="en-US" altLang="nl-NL" sz="9600" dirty="0"/>
              <a:t>Hoe zit het met:</a:t>
            </a:r>
            <a:endParaRPr lang="nl-NL" altLang="nl-NL" sz="9600" dirty="0"/>
          </a:p>
        </p:txBody>
      </p:sp>
      <p:pic>
        <p:nvPicPr>
          <p:cNvPr id="28675"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al 2"/>
          <p:cNvSpPr/>
          <p:nvPr/>
        </p:nvSpPr>
        <p:spPr>
          <a:xfrm>
            <a:off x="13690600" y="2856550"/>
            <a:ext cx="6739467" cy="2856428"/>
          </a:xfrm>
          <a:prstGeom prst="ellipse">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fontAlgn="auto" hangingPunct="0">
              <a:spcBef>
                <a:spcPts val="0"/>
              </a:spcBef>
              <a:spcAft>
                <a:spcPts val="0"/>
              </a:spcAft>
              <a:defRPr/>
            </a:pPr>
            <a:r>
              <a:rPr lang="nl-NL" sz="6600" b="0" dirty="0">
                <a:solidFill>
                  <a:srgbClr val="FFFFFF"/>
                </a:solidFill>
                <a:latin typeface="Helvetica Neue Medium"/>
                <a:ea typeface="Helvetica Neue Medium"/>
                <a:cs typeface="Helvetica Neue Medium"/>
                <a:sym typeface="Helvetica Neue Medium"/>
              </a:rPr>
              <a:t>Medisch adviseur?</a:t>
            </a:r>
          </a:p>
        </p:txBody>
      </p:sp>
      <p:sp>
        <p:nvSpPr>
          <p:cNvPr id="2" name="Rechthoek 1">
            <a:extLst>
              <a:ext uri="{FF2B5EF4-FFF2-40B4-BE49-F238E27FC236}">
                <a16:creationId xmlns:a16="http://schemas.microsoft.com/office/drawing/2014/main" id="{467C0A60-A096-4EAA-AB4C-872FA74DEF37}"/>
              </a:ext>
            </a:extLst>
          </p:cNvPr>
          <p:cNvSpPr/>
          <p:nvPr/>
        </p:nvSpPr>
        <p:spPr>
          <a:xfrm>
            <a:off x="2184400" y="6791528"/>
            <a:ext cx="17653000" cy="3785652"/>
          </a:xfrm>
          <a:prstGeom prst="rect">
            <a:avLst/>
          </a:prstGeom>
        </p:spPr>
        <p:txBody>
          <a:bodyPr wrap="square">
            <a:spAutoFit/>
          </a:bodyPr>
          <a:lstStyle/>
          <a:p>
            <a:pPr marL="685800" indent="-685800">
              <a:buFont typeface="Arial" panose="020B0604020202020204" pitchFamily="34" charset="0"/>
              <a:buChar char="•"/>
            </a:pPr>
            <a:r>
              <a:rPr lang="nl-NL" sz="4800" b="0" dirty="0"/>
              <a:t>Medisch adviseur </a:t>
            </a:r>
            <a:r>
              <a:rPr lang="nl-NL" sz="4800" b="0" dirty="0">
                <a:solidFill>
                  <a:srgbClr val="FF0000"/>
                </a:solidFill>
              </a:rPr>
              <a:t>bepaalt</a:t>
            </a:r>
            <a:r>
              <a:rPr lang="nl-NL" sz="4800" b="0" dirty="0"/>
              <a:t> doorgaans zelf </a:t>
            </a:r>
            <a:r>
              <a:rPr lang="nl-NL" sz="4800" b="0" dirty="0">
                <a:solidFill>
                  <a:srgbClr val="FF0000"/>
                </a:solidFill>
              </a:rPr>
              <a:t>wat er wordt opgevraagd en waarom</a:t>
            </a:r>
            <a:endParaRPr lang="nl-NL" sz="4800" b="0" dirty="0"/>
          </a:p>
          <a:p>
            <a:pPr marL="685800" indent="-685800">
              <a:buFont typeface="Arial" panose="020B0604020202020204" pitchFamily="34" charset="0"/>
              <a:buChar char="•"/>
            </a:pPr>
            <a:endParaRPr lang="nl-NL" sz="4800" b="0" dirty="0"/>
          </a:p>
          <a:p>
            <a:pPr marL="685800" indent="-685800">
              <a:buFont typeface="Arial" panose="020B0604020202020204" pitchFamily="34" charset="0"/>
              <a:buChar char="•"/>
            </a:pPr>
            <a:r>
              <a:rPr lang="nl-NL" sz="4800" b="0" dirty="0"/>
              <a:t>Medisch adviseur is daarmee derhalve </a:t>
            </a:r>
            <a:r>
              <a:rPr lang="nl-NL" sz="4800" b="0" dirty="0">
                <a:solidFill>
                  <a:srgbClr val="FF0000"/>
                </a:solidFill>
              </a:rPr>
              <a:t>Verantwoordelijke </a:t>
            </a:r>
            <a:br>
              <a:rPr lang="nl-NL" sz="4800" b="0" dirty="0">
                <a:solidFill>
                  <a:srgbClr val="FF0000"/>
                </a:solidFill>
              </a:rPr>
            </a:br>
            <a:r>
              <a:rPr lang="nl-NL" sz="4800" b="0" dirty="0"/>
              <a:t>(al dan niet in dienst van de verzekeraar)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p:cNvSpPr txBox="1">
            <a:spLocks noGrp="1"/>
          </p:cNvSpPr>
          <p:nvPr>
            <p:ph type="title"/>
          </p:nvPr>
        </p:nvSpPr>
        <p:spPr>
          <a:xfrm>
            <a:off x="1689100" y="1778000"/>
            <a:ext cx="21005800" cy="1862138"/>
          </a:xfrm>
        </p:spPr>
        <p:txBody>
          <a:bodyPr/>
          <a:lstStyle/>
          <a:p>
            <a:pPr eaLnBrk="1" hangingPunct="1"/>
            <a:r>
              <a:rPr lang="en-US" altLang="nl-NL" sz="9600" dirty="0"/>
              <a:t>Hoe zit het met:</a:t>
            </a:r>
            <a:endParaRPr lang="nl-NL" altLang="nl-NL" sz="9600" dirty="0"/>
          </a:p>
        </p:txBody>
      </p:sp>
      <p:pic>
        <p:nvPicPr>
          <p:cNvPr id="28675"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al 2"/>
          <p:cNvSpPr/>
          <p:nvPr/>
        </p:nvSpPr>
        <p:spPr>
          <a:xfrm>
            <a:off x="13690600" y="2856550"/>
            <a:ext cx="6739467" cy="2856428"/>
          </a:xfrm>
          <a:prstGeom prst="ellipse">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fontAlgn="auto" hangingPunct="0">
              <a:spcBef>
                <a:spcPts val="0"/>
              </a:spcBef>
              <a:spcAft>
                <a:spcPts val="0"/>
              </a:spcAft>
            </a:pPr>
            <a:r>
              <a:rPr lang="nl-NL" sz="6600" b="0" dirty="0" err="1">
                <a:solidFill>
                  <a:srgbClr val="FFFFFF"/>
                </a:solidFill>
                <a:latin typeface="Helvetica Neue Medium"/>
                <a:ea typeface="Helvetica Neue Medium"/>
                <a:cs typeface="Helvetica Neue Medium"/>
                <a:sym typeface="Helvetica Neue Medium"/>
              </a:rPr>
              <a:t>Arbeids-deskundige</a:t>
            </a:r>
            <a:r>
              <a:rPr lang="nl-NL" sz="6600" b="0" dirty="0">
                <a:solidFill>
                  <a:srgbClr val="FFFFFF"/>
                </a:solidFill>
                <a:latin typeface="Helvetica Neue Medium"/>
                <a:ea typeface="Helvetica Neue Medium"/>
                <a:cs typeface="Helvetica Neue Medium"/>
                <a:sym typeface="Helvetica Neue Medium"/>
              </a:rPr>
              <a:t>?</a:t>
            </a:r>
          </a:p>
        </p:txBody>
      </p:sp>
      <p:sp>
        <p:nvSpPr>
          <p:cNvPr id="2" name="Rechthoek 1">
            <a:extLst>
              <a:ext uri="{FF2B5EF4-FFF2-40B4-BE49-F238E27FC236}">
                <a16:creationId xmlns:a16="http://schemas.microsoft.com/office/drawing/2014/main" id="{467C0A60-A096-4EAA-AB4C-872FA74DEF37}"/>
              </a:ext>
            </a:extLst>
          </p:cNvPr>
          <p:cNvSpPr/>
          <p:nvPr/>
        </p:nvSpPr>
        <p:spPr>
          <a:xfrm>
            <a:off x="2184400" y="6791528"/>
            <a:ext cx="18719800" cy="4524315"/>
          </a:xfrm>
          <a:prstGeom prst="rect">
            <a:avLst/>
          </a:prstGeom>
        </p:spPr>
        <p:txBody>
          <a:bodyPr wrap="square">
            <a:spAutoFit/>
          </a:bodyPr>
          <a:lstStyle/>
          <a:p>
            <a:r>
              <a:rPr lang="nl-NL" sz="4800" b="0" dirty="0">
                <a:solidFill>
                  <a:srgbClr val="FF0000"/>
                </a:solidFill>
              </a:rPr>
              <a:t>Afhankelijk</a:t>
            </a:r>
            <a:r>
              <a:rPr lang="nl-NL" sz="4800" b="0" dirty="0"/>
              <a:t> van opdracht, </a:t>
            </a:r>
            <a:r>
              <a:rPr lang="nl-NL" sz="4800" b="0" dirty="0">
                <a:solidFill>
                  <a:srgbClr val="FF0000"/>
                </a:solidFill>
              </a:rPr>
              <a:t>maar</a:t>
            </a:r>
            <a:r>
              <a:rPr lang="nl-NL" sz="4800" b="0" dirty="0"/>
              <a:t> AD </a:t>
            </a:r>
            <a:r>
              <a:rPr lang="nl-NL" sz="4800" b="0" dirty="0">
                <a:solidFill>
                  <a:srgbClr val="FF0000"/>
                </a:solidFill>
              </a:rPr>
              <a:t>bepaalt</a:t>
            </a:r>
            <a:r>
              <a:rPr lang="nl-NL" sz="4800" b="0" dirty="0"/>
              <a:t> doorgaans zelf </a:t>
            </a:r>
            <a:r>
              <a:rPr lang="nl-NL" sz="4800" b="0" dirty="0">
                <a:solidFill>
                  <a:srgbClr val="FF0000"/>
                </a:solidFill>
              </a:rPr>
              <a:t>op welke wijze </a:t>
            </a:r>
            <a:r>
              <a:rPr lang="nl-NL" sz="4800" b="0" dirty="0"/>
              <a:t>opdracht wordt uitgevoerd, </a:t>
            </a:r>
            <a:r>
              <a:rPr lang="nl-NL" sz="4800" b="0" dirty="0">
                <a:solidFill>
                  <a:srgbClr val="FF0000"/>
                </a:solidFill>
              </a:rPr>
              <a:t>welke persoonsgegevens </a:t>
            </a:r>
            <a:r>
              <a:rPr lang="nl-NL" sz="4800" b="0" dirty="0"/>
              <a:t>daarvoor nodig zijn en worden verwerkt, en de </a:t>
            </a:r>
            <a:r>
              <a:rPr lang="nl-NL" sz="4800" b="0" dirty="0">
                <a:solidFill>
                  <a:srgbClr val="FF0000"/>
                </a:solidFill>
              </a:rPr>
              <a:t>manier waarop </a:t>
            </a:r>
            <a:r>
              <a:rPr lang="nl-NL" sz="4800" b="0" dirty="0"/>
              <a:t>dat gebeurt. </a:t>
            </a:r>
          </a:p>
          <a:p>
            <a:endParaRPr lang="nl-NL" sz="4800" b="0" dirty="0"/>
          </a:p>
          <a:p>
            <a:r>
              <a:rPr lang="nl-NL" sz="4800" b="0" dirty="0"/>
              <a:t>AD zal daarom doorgaans zelf (mede) </a:t>
            </a:r>
            <a:r>
              <a:rPr lang="nl-NL" sz="4800" b="0" dirty="0">
                <a:solidFill>
                  <a:srgbClr val="FF0000"/>
                </a:solidFill>
              </a:rPr>
              <a:t>Verantwoordelijke</a:t>
            </a:r>
            <a:r>
              <a:rPr lang="nl-NL" sz="4800" b="0" dirty="0"/>
              <a:t> zijn voor de verwerking van persoonsgegevens.</a:t>
            </a:r>
          </a:p>
        </p:txBody>
      </p:sp>
    </p:spTree>
    <p:extLst>
      <p:ext uri="{BB962C8B-B14F-4D97-AF65-F5344CB8AC3E}">
        <p14:creationId xmlns:p14="http://schemas.microsoft.com/office/powerpoint/2010/main" val="2058479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Afbeelding" descr="Afbeelding"/>
          <p:cNvPicPr>
            <a:picLocks noGrp="1" noChangeAspect="1"/>
          </p:cNvPicPr>
          <p:nvPr>
            <p:ph type="pic" idx="13"/>
          </p:nvPr>
        </p:nvPicPr>
        <p:blipFill>
          <a:blip r:embed="rId3">
            <a:extLst>
              <a:ext uri="{28A0092B-C50C-407E-A947-70E740481C1C}">
                <a14:useLocalDpi xmlns:a14="http://schemas.microsoft.com/office/drawing/2010/main" val="0"/>
              </a:ext>
            </a:extLst>
          </a:blip>
          <a:srcRect t="7813" b="7813"/>
          <a:stretch>
            <a:fillRect/>
          </a:stretch>
        </p:blipFill>
        <p:spPr>
          <a:xfrm>
            <a:off x="0" y="19050"/>
            <a:ext cx="24384000" cy="13716000"/>
          </a:xfrm>
        </p:spPr>
      </p:pic>
      <p:grpSp>
        <p:nvGrpSpPr>
          <p:cNvPr id="10243" name="Groepeer"/>
          <p:cNvGrpSpPr>
            <a:grpSpLocks/>
          </p:cNvGrpSpPr>
          <p:nvPr/>
        </p:nvGrpSpPr>
        <p:grpSpPr bwMode="auto">
          <a:xfrm>
            <a:off x="21209000" y="11176000"/>
            <a:ext cx="3178175" cy="1731963"/>
            <a:chOff x="71516" y="0"/>
            <a:chExt cx="3177844" cy="1731966"/>
          </a:xfrm>
        </p:grpSpPr>
        <p:sp>
          <p:nvSpPr>
            <p:cNvPr id="137" name="Rechthoek"/>
            <p:cNvSpPr/>
            <p:nvPr/>
          </p:nvSpPr>
          <p:spPr>
            <a:xfrm>
              <a:off x="71516" y="0"/>
              <a:ext cx="3177844" cy="1731966"/>
            </a:xfrm>
            <a:prstGeom prst="rect">
              <a:avLst/>
            </a:prstGeom>
            <a:solidFill>
              <a:srgbClr val="FFFFFF"/>
            </a:solidFill>
            <a:ln w="12700" cap="flat">
              <a:noFill/>
              <a:miter lim="400000"/>
            </a:ln>
            <a:effectLst>
              <a:outerShdw blurRad="114300" dist="36690" dir="5400000" rotWithShape="0">
                <a:srgbClr val="000000">
                  <a:alpha val="25000"/>
                </a:srgbClr>
              </a:outerShdw>
            </a:effectLst>
          </p:spPr>
          <p:txBody>
            <a:bodyPr lIns="0" tIns="0" rIns="0" bIns="0" anchor="ctr"/>
            <a:lstStyle/>
            <a:p>
              <a:pPr algn="ctr" fontAlgn="auto" hangingPunct="0">
                <a:spcBef>
                  <a:spcPts val="0"/>
                </a:spcBef>
                <a:spcAft>
                  <a:spcPts val="0"/>
                </a:spcAft>
                <a:defRPr sz="3200" b="0">
                  <a:solidFill>
                    <a:srgbClr val="FFFFFF"/>
                  </a:solidFill>
                  <a:latin typeface="Helvetica Neue Medium"/>
                  <a:ea typeface="Helvetica Neue Medium"/>
                  <a:cs typeface="Helvetica Neue Medium"/>
                  <a:sym typeface="Helvetica Neue Medium"/>
                </a:defRPr>
              </a:pPr>
              <a:endParaRPr sz="3200" b="0" kern="0">
                <a:solidFill>
                  <a:srgbClr val="FFFFFF"/>
                </a:solidFill>
                <a:latin typeface="Helvetica Neue Medium"/>
                <a:ea typeface="Helvetica Neue Medium"/>
                <a:cs typeface="Helvetica Neue Medium"/>
                <a:sym typeface="Helvetica Neue Medium"/>
              </a:endParaRPr>
            </a:p>
          </p:txBody>
        </p:sp>
        <p:pic>
          <p:nvPicPr>
            <p:cNvPr id="10252" name="Afbeelding" descr="Afbeeld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939" y="255562"/>
              <a:ext cx="2286001" cy="117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10244" name="Groepeer"/>
          <p:cNvGrpSpPr>
            <a:grpSpLocks/>
          </p:cNvGrpSpPr>
          <p:nvPr/>
        </p:nvGrpSpPr>
        <p:grpSpPr bwMode="auto">
          <a:xfrm>
            <a:off x="4763" y="13211175"/>
            <a:ext cx="24379237" cy="0"/>
            <a:chOff x="0" y="0"/>
            <a:chExt cx="24379277" cy="0"/>
          </a:xfrm>
        </p:grpSpPr>
        <p:sp>
          <p:nvSpPr>
            <p:cNvPr id="10247" name="Lijn"/>
            <p:cNvSpPr>
              <a:spLocks noChangeShapeType="1"/>
            </p:cNvSpPr>
            <p:nvPr/>
          </p:nvSpPr>
          <p:spPr bwMode="auto">
            <a:xfrm>
              <a:off x="0" y="0"/>
              <a:ext cx="24373842" cy="0"/>
            </a:xfrm>
            <a:prstGeom prst="line">
              <a:avLst/>
            </a:prstGeom>
            <a:noFill/>
            <a:ln w="127000">
              <a:solidFill>
                <a:srgbClr val="004A99"/>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10248" name="Lijn"/>
            <p:cNvSpPr>
              <a:spLocks noChangeShapeType="1"/>
            </p:cNvSpPr>
            <p:nvPr/>
          </p:nvSpPr>
          <p:spPr bwMode="auto">
            <a:xfrm>
              <a:off x="18414153" y="0"/>
              <a:ext cx="2027401" cy="0"/>
            </a:xfrm>
            <a:prstGeom prst="line">
              <a:avLst/>
            </a:prstGeom>
            <a:noFill/>
            <a:ln w="127000">
              <a:solidFill>
                <a:srgbClr val="D0043C"/>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10249" name="Lijn"/>
            <p:cNvSpPr>
              <a:spLocks noChangeShapeType="1"/>
            </p:cNvSpPr>
            <p:nvPr/>
          </p:nvSpPr>
          <p:spPr bwMode="auto">
            <a:xfrm>
              <a:off x="20435992" y="0"/>
              <a:ext cx="764511" cy="0"/>
            </a:xfrm>
            <a:prstGeom prst="line">
              <a:avLst/>
            </a:prstGeom>
            <a:noFill/>
            <a:ln w="127000">
              <a:solidFill>
                <a:srgbClr val="CB6568"/>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sp>
          <p:nvSpPr>
            <p:cNvPr id="10250" name="Lijn"/>
            <p:cNvSpPr>
              <a:spLocks noChangeShapeType="1"/>
            </p:cNvSpPr>
            <p:nvPr/>
          </p:nvSpPr>
          <p:spPr bwMode="auto">
            <a:xfrm>
              <a:off x="21197992" y="0"/>
              <a:ext cx="3181287" cy="0"/>
            </a:xfrm>
            <a:prstGeom prst="line">
              <a:avLst/>
            </a:prstGeom>
            <a:noFill/>
            <a:ln w="127000">
              <a:solidFill>
                <a:srgbClr val="EED7D1"/>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a:p>
          </p:txBody>
        </p:sp>
      </p:grpSp>
      <p:pic>
        <p:nvPicPr>
          <p:cNvPr id="10245" name="Picture 4" descr="F:\LeijnseArtz\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p:cNvSpPr txBox="1">
            <a:spLocks noGrp="1"/>
          </p:cNvSpPr>
          <p:nvPr>
            <p:ph type="title"/>
          </p:nvPr>
        </p:nvSpPr>
        <p:spPr>
          <a:xfrm>
            <a:off x="1689100" y="1778000"/>
            <a:ext cx="21005800" cy="1862138"/>
          </a:xfrm>
        </p:spPr>
        <p:txBody>
          <a:bodyPr/>
          <a:lstStyle/>
          <a:p>
            <a:pPr eaLnBrk="1" hangingPunct="1"/>
            <a:r>
              <a:rPr lang="en-US" altLang="nl-NL" sz="9600" dirty="0"/>
              <a:t>Hoe zit het met:</a:t>
            </a:r>
            <a:endParaRPr lang="nl-NL" altLang="nl-NL" sz="9600" dirty="0"/>
          </a:p>
        </p:txBody>
      </p:sp>
      <p:pic>
        <p:nvPicPr>
          <p:cNvPr id="28675"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al 2"/>
          <p:cNvSpPr/>
          <p:nvPr/>
        </p:nvSpPr>
        <p:spPr>
          <a:xfrm>
            <a:off x="13690600" y="2856550"/>
            <a:ext cx="6739467" cy="2856428"/>
          </a:xfrm>
          <a:prstGeom prst="ellipse">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fontAlgn="auto" hangingPunct="0">
              <a:spcBef>
                <a:spcPts val="0"/>
              </a:spcBef>
              <a:spcAft>
                <a:spcPts val="0"/>
              </a:spcAft>
              <a:defRPr/>
            </a:pPr>
            <a:r>
              <a:rPr lang="nl-NL" sz="6600" b="0" dirty="0">
                <a:solidFill>
                  <a:srgbClr val="FFFFFF"/>
                </a:solidFill>
                <a:latin typeface="Helvetica Neue Medium"/>
                <a:ea typeface="Helvetica Neue Medium"/>
                <a:cs typeface="Helvetica Neue Medium"/>
                <a:sym typeface="Helvetica Neue Medium"/>
              </a:rPr>
              <a:t>Herstel Coach?</a:t>
            </a:r>
          </a:p>
        </p:txBody>
      </p:sp>
      <p:sp>
        <p:nvSpPr>
          <p:cNvPr id="2" name="Rechthoek 1">
            <a:extLst>
              <a:ext uri="{FF2B5EF4-FFF2-40B4-BE49-F238E27FC236}">
                <a16:creationId xmlns:a16="http://schemas.microsoft.com/office/drawing/2014/main" id="{467C0A60-A096-4EAA-AB4C-872FA74DEF37}"/>
              </a:ext>
            </a:extLst>
          </p:cNvPr>
          <p:cNvSpPr/>
          <p:nvPr/>
        </p:nvSpPr>
        <p:spPr>
          <a:xfrm>
            <a:off x="2184400" y="6791528"/>
            <a:ext cx="17653000" cy="5262979"/>
          </a:xfrm>
          <a:prstGeom prst="rect">
            <a:avLst/>
          </a:prstGeom>
        </p:spPr>
        <p:txBody>
          <a:bodyPr wrap="square">
            <a:spAutoFit/>
          </a:bodyPr>
          <a:lstStyle/>
          <a:p>
            <a:r>
              <a:rPr lang="nl-NL" sz="4800" b="0" dirty="0">
                <a:solidFill>
                  <a:srgbClr val="FF0000"/>
                </a:solidFill>
              </a:rPr>
              <a:t>Kan eveneens afhankelijk</a:t>
            </a:r>
            <a:r>
              <a:rPr lang="nl-NL" sz="4800" b="0" dirty="0"/>
              <a:t> zijn van opdracht, </a:t>
            </a:r>
            <a:r>
              <a:rPr lang="nl-NL" sz="4800" b="0" dirty="0">
                <a:solidFill>
                  <a:srgbClr val="FF0000"/>
                </a:solidFill>
              </a:rPr>
              <a:t>maar</a:t>
            </a:r>
            <a:r>
              <a:rPr lang="nl-NL" sz="4800" b="0" dirty="0"/>
              <a:t> HC </a:t>
            </a:r>
            <a:r>
              <a:rPr lang="nl-NL" sz="4800" b="0" dirty="0">
                <a:solidFill>
                  <a:srgbClr val="FF0000"/>
                </a:solidFill>
              </a:rPr>
              <a:t>bepaalt</a:t>
            </a:r>
            <a:r>
              <a:rPr lang="nl-NL" sz="4800" b="0" dirty="0"/>
              <a:t> doorgaans toch grotendeels zelf </a:t>
            </a:r>
            <a:r>
              <a:rPr lang="nl-NL" sz="4800" b="0" dirty="0">
                <a:solidFill>
                  <a:srgbClr val="FF0000"/>
                </a:solidFill>
              </a:rPr>
              <a:t>op welke wijze </a:t>
            </a:r>
            <a:r>
              <a:rPr lang="nl-NL" sz="4800" b="0" dirty="0"/>
              <a:t>opdracht wordt uitgevoerd, </a:t>
            </a:r>
            <a:r>
              <a:rPr lang="nl-NL" sz="4800" b="0" dirty="0">
                <a:solidFill>
                  <a:srgbClr val="FF0000"/>
                </a:solidFill>
              </a:rPr>
              <a:t>welke persoonsgegevens </a:t>
            </a:r>
            <a:r>
              <a:rPr lang="nl-NL" sz="4800" b="0" dirty="0"/>
              <a:t>daarvoor nodig zijn en worden verwerkt, en de </a:t>
            </a:r>
            <a:r>
              <a:rPr lang="nl-NL" sz="4800" b="0" dirty="0">
                <a:solidFill>
                  <a:srgbClr val="FF0000"/>
                </a:solidFill>
              </a:rPr>
              <a:t>manier waarop </a:t>
            </a:r>
            <a:r>
              <a:rPr lang="nl-NL" sz="4800" b="0" dirty="0"/>
              <a:t>dat gebeurt. </a:t>
            </a:r>
          </a:p>
          <a:p>
            <a:endParaRPr lang="nl-NL" sz="4800" b="0" dirty="0"/>
          </a:p>
          <a:p>
            <a:r>
              <a:rPr lang="nl-NL" sz="4800" b="0" dirty="0"/>
              <a:t>Ook HC zal daarom doorgaans zelf (mede) </a:t>
            </a:r>
            <a:r>
              <a:rPr lang="nl-NL" sz="4800" b="0" dirty="0">
                <a:solidFill>
                  <a:srgbClr val="FF0000"/>
                </a:solidFill>
              </a:rPr>
              <a:t>Verantwoordelijke</a:t>
            </a:r>
            <a:r>
              <a:rPr lang="nl-NL" sz="4800" b="0" dirty="0"/>
              <a:t> zijn voor de verwerking van persoonsgegevens.</a:t>
            </a:r>
          </a:p>
        </p:txBody>
      </p:sp>
    </p:spTree>
    <p:extLst>
      <p:ext uri="{BB962C8B-B14F-4D97-AF65-F5344CB8AC3E}">
        <p14:creationId xmlns:p14="http://schemas.microsoft.com/office/powerpoint/2010/main" val="3678720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el"/>
          <p:cNvSpPr txBox="1">
            <a:spLocks noGrp="1"/>
          </p:cNvSpPr>
          <p:nvPr>
            <p:ph type="title"/>
          </p:nvPr>
        </p:nvSpPr>
        <p:spPr>
          <a:xfrm>
            <a:off x="1689100" y="1778000"/>
            <a:ext cx="21005800" cy="1862138"/>
          </a:xfrm>
        </p:spPr>
        <p:txBody>
          <a:bodyPr/>
          <a:lstStyle/>
          <a:p>
            <a:pPr eaLnBrk="1" hangingPunct="1"/>
            <a:r>
              <a:rPr lang="en-US" altLang="nl-NL" sz="9600" dirty="0" err="1"/>
              <a:t>Gezamenlijk</a:t>
            </a:r>
            <a:r>
              <a:rPr lang="en-US" altLang="nl-NL" sz="9600" dirty="0"/>
              <a:t> </a:t>
            </a:r>
            <a:r>
              <a:rPr lang="en-US" altLang="nl-NL" sz="9600" dirty="0" err="1"/>
              <a:t>verantwoordelijken</a:t>
            </a:r>
            <a:endParaRPr lang="nl-NL" altLang="nl-NL" sz="9600" dirty="0"/>
          </a:p>
        </p:txBody>
      </p:sp>
      <p:pic>
        <p:nvPicPr>
          <p:cNvPr id="29700"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E10D5541-FA8B-46A7-ABB8-96EC4459F673}"/>
              </a:ext>
            </a:extLst>
          </p:cNvPr>
          <p:cNvSpPr/>
          <p:nvPr/>
        </p:nvSpPr>
        <p:spPr>
          <a:xfrm>
            <a:off x="1689100" y="3851494"/>
            <a:ext cx="21005800" cy="8094524"/>
          </a:xfrm>
          <a:prstGeom prst="rect">
            <a:avLst/>
          </a:prstGeom>
        </p:spPr>
        <p:txBody>
          <a:bodyPr wrap="square">
            <a:spAutoFit/>
          </a:bodyPr>
          <a:lstStyle/>
          <a:p>
            <a:r>
              <a:rPr lang="nl-NL" sz="4000" b="0" dirty="0"/>
              <a:t>Indien er sprake is van twee gezamenlijk Verantwoordelijken, dienen er </a:t>
            </a:r>
            <a:r>
              <a:rPr lang="nl-NL" sz="4000" b="0" dirty="0">
                <a:solidFill>
                  <a:srgbClr val="FF0000"/>
                </a:solidFill>
              </a:rPr>
              <a:t>goede afspraken </a:t>
            </a:r>
            <a:r>
              <a:rPr lang="nl-NL" sz="4000" b="0" dirty="0"/>
              <a:t>te worden gemaakt. Zie hierover nader </a:t>
            </a:r>
            <a:r>
              <a:rPr lang="nl-NL" sz="4000" b="0" dirty="0">
                <a:solidFill>
                  <a:srgbClr val="FF0000"/>
                </a:solidFill>
              </a:rPr>
              <a:t>artikel 26 AVG</a:t>
            </a:r>
            <a:r>
              <a:rPr lang="nl-NL" sz="4000" b="0" dirty="0"/>
              <a:t>:</a:t>
            </a:r>
            <a:br>
              <a:rPr lang="nl-NL" sz="4000" b="0" dirty="0"/>
            </a:br>
            <a:endParaRPr lang="nl-NL" sz="4000" b="0" dirty="0"/>
          </a:p>
          <a:p>
            <a:pPr marL="514350" indent="-514350">
              <a:buFont typeface="+mj-lt"/>
              <a:buAutoNum type="arabicPeriod"/>
            </a:pPr>
            <a:r>
              <a:rPr lang="nl-NL" sz="4000" b="0" i="1" dirty="0"/>
              <a:t>Wanneer </a:t>
            </a:r>
            <a:r>
              <a:rPr lang="nl-NL" sz="4000" b="0" i="1" dirty="0">
                <a:solidFill>
                  <a:srgbClr val="FF0000"/>
                </a:solidFill>
              </a:rPr>
              <a:t>twee of meer </a:t>
            </a:r>
            <a:r>
              <a:rPr lang="nl-NL" sz="4000" b="0" i="1" dirty="0"/>
              <a:t>verwerkingsverantwoordelijken gezamenlijk de doeleinden en middelen van de verwerking bepalen, zijn zij gezamenlijke verwerkingsverantwoordelijken. Zij stellen </a:t>
            </a:r>
            <a:r>
              <a:rPr lang="nl-NL" sz="4000" b="0" i="1" dirty="0">
                <a:solidFill>
                  <a:schemeClr val="tx1"/>
                </a:solidFill>
              </a:rPr>
              <a:t>op transparante wijze </a:t>
            </a:r>
            <a:r>
              <a:rPr lang="nl-NL" sz="4000" b="0" i="1" dirty="0"/>
              <a:t>hun </a:t>
            </a:r>
            <a:r>
              <a:rPr lang="nl-NL" sz="4000" b="0" i="1" dirty="0">
                <a:solidFill>
                  <a:srgbClr val="FF0000"/>
                </a:solidFill>
              </a:rPr>
              <a:t>respectieve verantwoordelijkheden voor de nakoming van de verplichtingen</a:t>
            </a:r>
            <a:r>
              <a:rPr lang="nl-NL" sz="4000" b="0" i="1" dirty="0"/>
              <a:t> uit hoofde van deze verordening vast, </a:t>
            </a:r>
            <a:r>
              <a:rPr lang="nl-NL" sz="4000" b="0" i="1" dirty="0">
                <a:solidFill>
                  <a:srgbClr val="FF0000"/>
                </a:solidFill>
              </a:rPr>
              <a:t>met name </a:t>
            </a:r>
            <a:r>
              <a:rPr lang="nl-NL" sz="4000" b="0" i="1" dirty="0"/>
              <a:t>met betrekking tot de </a:t>
            </a:r>
            <a:r>
              <a:rPr lang="nl-NL" sz="4000" b="0" i="1" dirty="0">
                <a:solidFill>
                  <a:srgbClr val="FF0000"/>
                </a:solidFill>
              </a:rPr>
              <a:t>uitoefening van de rechten van de betrokkene </a:t>
            </a:r>
            <a:r>
              <a:rPr lang="nl-NL" sz="4000" b="0" i="1" dirty="0"/>
              <a:t>en </a:t>
            </a:r>
            <a:r>
              <a:rPr lang="nl-NL" sz="4000" b="0" i="1" dirty="0">
                <a:solidFill>
                  <a:srgbClr val="FF0000"/>
                </a:solidFill>
              </a:rPr>
              <a:t>hun respectieve verplichtingen om de in de artikelen 13 en 14 bedoelde informatie te verstrekken</a:t>
            </a:r>
            <a:r>
              <a:rPr lang="nl-NL" sz="4000" b="0" i="1" dirty="0"/>
              <a:t>, door middel van een </a:t>
            </a:r>
            <a:r>
              <a:rPr lang="nl-NL" sz="4000" i="1" dirty="0">
                <a:solidFill>
                  <a:srgbClr val="FF0000"/>
                </a:solidFill>
              </a:rPr>
              <a:t>onderlinge regeling </a:t>
            </a:r>
            <a:r>
              <a:rPr lang="nl-NL" sz="4000" b="0" i="1" dirty="0">
                <a:solidFill>
                  <a:schemeClr val="tx1"/>
                </a:solidFill>
              </a:rPr>
              <a:t>(</a:t>
            </a:r>
            <a:r>
              <a:rPr lang="nl-NL" sz="4000" b="0" i="1" dirty="0"/>
              <a:t>tenzij en voor zover de respectieve verantwoordelijkheden van de verwerkingsverantwoordelijken zijn vastgesteld bij een Unierechtelijke of lidstaatrechtelijke bepaling die op de verwerkingsverantwoordelijken van toepassing is). </a:t>
            </a:r>
            <a:br>
              <a:rPr lang="nl-NL" sz="4000" b="0" i="1" dirty="0"/>
            </a:br>
            <a:r>
              <a:rPr lang="nl-NL" sz="4000" b="0" i="1" dirty="0"/>
              <a:t>In de regeling kan een </a:t>
            </a:r>
            <a:r>
              <a:rPr lang="nl-NL" sz="4000" b="0" i="1" dirty="0">
                <a:solidFill>
                  <a:srgbClr val="FF0000"/>
                </a:solidFill>
              </a:rPr>
              <a:t>contactpunt voor betrokkenen </a:t>
            </a:r>
            <a:r>
              <a:rPr lang="nl-NL" sz="4000" b="0" i="1" dirty="0"/>
              <a:t>worden aangewezen.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el"/>
          <p:cNvSpPr txBox="1">
            <a:spLocks noGrp="1"/>
          </p:cNvSpPr>
          <p:nvPr>
            <p:ph type="title"/>
          </p:nvPr>
        </p:nvSpPr>
        <p:spPr>
          <a:xfrm>
            <a:off x="1689100" y="1422400"/>
            <a:ext cx="21005800" cy="1862138"/>
          </a:xfrm>
        </p:spPr>
        <p:txBody>
          <a:bodyPr/>
          <a:lstStyle/>
          <a:p>
            <a:pPr eaLnBrk="1" hangingPunct="1"/>
            <a:r>
              <a:rPr lang="en-US" altLang="nl-NL" sz="9600" dirty="0" err="1"/>
              <a:t>Gezamenlijk</a:t>
            </a:r>
            <a:r>
              <a:rPr lang="en-US" altLang="nl-NL" sz="9600" dirty="0"/>
              <a:t> </a:t>
            </a:r>
            <a:r>
              <a:rPr lang="en-US" altLang="nl-NL" sz="9600" dirty="0" err="1"/>
              <a:t>verantwoordelijken</a:t>
            </a:r>
            <a:endParaRPr lang="nl-NL" altLang="nl-NL" sz="9600" dirty="0"/>
          </a:p>
        </p:txBody>
      </p:sp>
      <p:pic>
        <p:nvPicPr>
          <p:cNvPr id="29700"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E10D5541-FA8B-46A7-ABB8-96EC4459F673}"/>
              </a:ext>
            </a:extLst>
          </p:cNvPr>
          <p:cNvSpPr/>
          <p:nvPr/>
        </p:nvSpPr>
        <p:spPr>
          <a:xfrm>
            <a:off x="1689100" y="3495894"/>
            <a:ext cx="21005800" cy="8217634"/>
          </a:xfrm>
          <a:prstGeom prst="rect">
            <a:avLst/>
          </a:prstGeom>
        </p:spPr>
        <p:txBody>
          <a:bodyPr wrap="square">
            <a:spAutoFit/>
          </a:bodyPr>
          <a:lstStyle/>
          <a:p>
            <a:r>
              <a:rPr lang="nl-NL" sz="4400" b="0" dirty="0"/>
              <a:t>Vervolg artikel 26 AVG:</a:t>
            </a:r>
            <a:br>
              <a:rPr lang="nl-NL" sz="4400" b="0" dirty="0"/>
            </a:br>
            <a:endParaRPr lang="nl-NL" sz="4400" b="0" dirty="0"/>
          </a:p>
          <a:p>
            <a:pPr marL="514350" indent="-514350">
              <a:buFont typeface="+mj-lt"/>
              <a:buAutoNum type="arabicPeriod"/>
            </a:pPr>
            <a:r>
              <a:rPr lang="nl-NL" sz="4400" b="0" i="1" dirty="0"/>
              <a:t>…</a:t>
            </a:r>
            <a:br>
              <a:rPr lang="nl-NL" sz="4400" b="0" i="1" dirty="0"/>
            </a:br>
            <a:endParaRPr lang="nl-NL" sz="4400" b="0" i="1" dirty="0"/>
          </a:p>
          <a:p>
            <a:pPr marL="514350" indent="-514350">
              <a:buFont typeface="+mj-lt"/>
              <a:buAutoNum type="arabicPeriod"/>
            </a:pPr>
            <a:r>
              <a:rPr lang="nl-NL" sz="4400" b="0" i="1" dirty="0"/>
              <a:t>Uit de in lid 1 bedoelde </a:t>
            </a:r>
            <a:r>
              <a:rPr lang="nl-NL" sz="4400" b="0" i="1" dirty="0">
                <a:solidFill>
                  <a:srgbClr val="FF0000"/>
                </a:solidFill>
              </a:rPr>
              <a:t>regeling</a:t>
            </a:r>
            <a:r>
              <a:rPr lang="nl-NL" sz="4400" b="0" i="1" dirty="0"/>
              <a:t> blijkt duidelijk </a:t>
            </a:r>
            <a:r>
              <a:rPr lang="nl-NL" sz="4400" b="0" i="1" dirty="0">
                <a:solidFill>
                  <a:srgbClr val="FF0000"/>
                </a:solidFill>
              </a:rPr>
              <a:t>welke rol </a:t>
            </a:r>
            <a:r>
              <a:rPr lang="nl-NL" sz="4400" b="0" i="1" dirty="0"/>
              <a:t>de gezamenlijke verwerkingsverantwoordelijken respectievelijk vervullen, en wat hun respectieve </a:t>
            </a:r>
            <a:r>
              <a:rPr lang="nl-NL" sz="4400" b="0" i="1" dirty="0">
                <a:solidFill>
                  <a:srgbClr val="FF0000"/>
                </a:solidFill>
              </a:rPr>
              <a:t>verhouding</a:t>
            </a:r>
            <a:r>
              <a:rPr lang="nl-NL" sz="4400" b="0" i="1" dirty="0"/>
              <a:t> met de betrokkenen is. De </a:t>
            </a:r>
            <a:r>
              <a:rPr lang="nl-NL" sz="4400" b="0" i="1" dirty="0">
                <a:solidFill>
                  <a:srgbClr val="FF0000"/>
                </a:solidFill>
              </a:rPr>
              <a:t>wezenlijke inhoud </a:t>
            </a:r>
            <a:r>
              <a:rPr lang="nl-NL" sz="4400" b="0" i="1" dirty="0"/>
              <a:t>van de regeling wordt aan de betrokkene </a:t>
            </a:r>
            <a:r>
              <a:rPr lang="nl-NL" sz="4400" b="0" i="1" dirty="0">
                <a:solidFill>
                  <a:srgbClr val="FF0000"/>
                </a:solidFill>
              </a:rPr>
              <a:t>beschikbaar</a:t>
            </a:r>
            <a:r>
              <a:rPr lang="nl-NL" sz="4400" b="0" i="1" dirty="0"/>
              <a:t> gesteld.</a:t>
            </a:r>
            <a:br>
              <a:rPr lang="nl-NL" sz="4400" b="0" i="1" dirty="0"/>
            </a:br>
            <a:endParaRPr lang="nl-NL" sz="4400" b="0" i="1" dirty="0"/>
          </a:p>
          <a:p>
            <a:pPr marL="514350" indent="-514350">
              <a:buFont typeface="+mj-lt"/>
              <a:buAutoNum type="arabicPeriod"/>
            </a:pPr>
            <a:r>
              <a:rPr lang="nl-NL" sz="4400" b="0" i="1" dirty="0">
                <a:solidFill>
                  <a:srgbClr val="FF0000"/>
                </a:solidFill>
              </a:rPr>
              <a:t>Ongeacht</a:t>
            </a:r>
            <a:r>
              <a:rPr lang="nl-NL" sz="4400" b="0" i="1" dirty="0"/>
              <a:t> de voorwaarden van de in lid 1 bedoelde </a:t>
            </a:r>
            <a:r>
              <a:rPr lang="nl-NL" sz="4400" b="0" i="1" dirty="0">
                <a:solidFill>
                  <a:srgbClr val="FF0000"/>
                </a:solidFill>
              </a:rPr>
              <a:t>regeling</a:t>
            </a:r>
            <a:r>
              <a:rPr lang="nl-NL" sz="4400" b="0" i="1" dirty="0"/>
              <a:t>, kan de betrokkene zijn </a:t>
            </a:r>
            <a:r>
              <a:rPr lang="nl-NL" sz="4400" b="0" i="1" dirty="0">
                <a:solidFill>
                  <a:srgbClr val="FF0000"/>
                </a:solidFill>
              </a:rPr>
              <a:t>rechten</a:t>
            </a:r>
            <a:r>
              <a:rPr lang="nl-NL" sz="4400" b="0" i="1" dirty="0"/>
              <a:t> uit hoofde van deze verordening </a:t>
            </a:r>
            <a:r>
              <a:rPr lang="nl-NL" sz="4400" b="0" i="1" dirty="0">
                <a:solidFill>
                  <a:srgbClr val="FF0000"/>
                </a:solidFill>
              </a:rPr>
              <a:t>met betrekking tot </a:t>
            </a:r>
            <a:r>
              <a:rPr lang="nl-NL" sz="4400" b="0" i="1" dirty="0"/>
              <a:t>en </a:t>
            </a:r>
            <a:r>
              <a:rPr lang="nl-NL" sz="4400" b="0" i="1" dirty="0">
                <a:solidFill>
                  <a:srgbClr val="FF0000"/>
                </a:solidFill>
              </a:rPr>
              <a:t>jegens iedere verwerkingsverantwoordelijke </a:t>
            </a:r>
            <a:r>
              <a:rPr lang="nl-NL" sz="4400" b="0" i="1" dirty="0"/>
              <a:t>uitoefenen. </a:t>
            </a:r>
          </a:p>
        </p:txBody>
      </p:sp>
    </p:spTree>
    <p:extLst>
      <p:ext uri="{BB962C8B-B14F-4D97-AF65-F5344CB8AC3E}">
        <p14:creationId xmlns:p14="http://schemas.microsoft.com/office/powerpoint/2010/main" val="30448853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fbeeldingsresultaat voor fokke sukke sales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0" y="4081463"/>
            <a:ext cx="1346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el"/>
          <p:cNvSpPr txBox="1">
            <a:spLocks noGrp="1"/>
          </p:cNvSpPr>
          <p:nvPr>
            <p:ph type="title"/>
          </p:nvPr>
        </p:nvSpPr>
        <p:spPr>
          <a:xfrm>
            <a:off x="1689100" y="1778000"/>
            <a:ext cx="21005800" cy="1862138"/>
          </a:xfrm>
        </p:spPr>
        <p:txBody>
          <a:bodyPr/>
          <a:lstStyle/>
          <a:p>
            <a:pPr eaLnBrk="1" hangingPunct="1"/>
            <a:r>
              <a:rPr lang="en-US" altLang="nl-NL" sz="9600"/>
              <a:t>Verwerkersovereenkomst</a:t>
            </a:r>
            <a:endParaRPr lang="nl-NL" altLang="nl-NL" sz="9600"/>
          </a:p>
        </p:txBody>
      </p:sp>
      <p:pic>
        <p:nvPicPr>
          <p:cNvPr id="29700" name="Picture 4" descr="F:\LeijnseArtz\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inhoud 3"/>
          <p:cNvSpPr txBox="1">
            <a:spLocks/>
          </p:cNvSpPr>
          <p:nvPr/>
        </p:nvSpPr>
        <p:spPr bwMode="auto">
          <a:xfrm>
            <a:off x="1252538" y="3467100"/>
            <a:ext cx="10748962" cy="886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normAutofit fontScale="92500" lnSpcReduction="10000"/>
          </a:bodyPr>
          <a:lstStyle>
            <a:lvl1pPr marL="635000" indent="-635000" algn="l" defTabSz="825500" rtl="0" eaLnBrk="0" fontAlgn="base" hangingPunct="0">
              <a:spcBef>
                <a:spcPts val="5900"/>
              </a:spcBef>
              <a:spcAft>
                <a:spcPct val="0"/>
              </a:spcAft>
              <a:buClr>
                <a:srgbClr val="D0043C"/>
              </a:buClr>
              <a:buSzPct val="75000"/>
              <a:buChar char="•"/>
              <a:defRPr sz="4800">
                <a:solidFill>
                  <a:srgbClr val="000000"/>
                </a:solidFill>
                <a:latin typeface="Helvetica Neue"/>
                <a:ea typeface="Helvetica Neue"/>
                <a:cs typeface="Helvetica Neue"/>
                <a:sym typeface="Helvetica Neue"/>
              </a:defRPr>
            </a:lvl1pPr>
            <a:lvl2pPr marL="635000" indent="-635000" algn="l" defTabSz="825500" rtl="0" eaLnBrk="0" fontAlgn="base" hangingPunct="0">
              <a:spcBef>
                <a:spcPts val="5900"/>
              </a:spcBef>
              <a:spcAft>
                <a:spcPct val="0"/>
              </a:spcAft>
              <a:buClr>
                <a:srgbClr val="D0043C"/>
              </a:buClr>
              <a:buSzPct val="75000"/>
              <a:buChar char="•"/>
              <a:defRPr sz="4800">
                <a:solidFill>
                  <a:srgbClr val="000000"/>
                </a:solidFill>
                <a:latin typeface="Helvetica Neue"/>
                <a:ea typeface="Helvetica Neue"/>
                <a:cs typeface="Helvetica Neue"/>
                <a:sym typeface="Helvetica Neue"/>
              </a:defRPr>
            </a:lvl2pPr>
            <a:lvl3pPr marL="635000" indent="-635000" algn="l" defTabSz="825500" rtl="0" eaLnBrk="0" fontAlgn="base" hangingPunct="0">
              <a:spcBef>
                <a:spcPts val="5900"/>
              </a:spcBef>
              <a:spcAft>
                <a:spcPct val="0"/>
              </a:spcAft>
              <a:buClr>
                <a:srgbClr val="D0043C"/>
              </a:buClr>
              <a:buSzPct val="75000"/>
              <a:buChar char="•"/>
              <a:defRPr sz="4800">
                <a:solidFill>
                  <a:srgbClr val="000000"/>
                </a:solidFill>
                <a:latin typeface="Helvetica Neue"/>
                <a:ea typeface="Helvetica Neue"/>
                <a:cs typeface="Helvetica Neue"/>
                <a:sym typeface="Helvetica Neue"/>
              </a:defRPr>
            </a:lvl3pPr>
            <a:lvl4pPr marL="635000" indent="-635000" algn="l" defTabSz="825500" rtl="0" eaLnBrk="0" fontAlgn="base" hangingPunct="0">
              <a:spcBef>
                <a:spcPts val="5900"/>
              </a:spcBef>
              <a:spcAft>
                <a:spcPct val="0"/>
              </a:spcAft>
              <a:buClr>
                <a:srgbClr val="D0043C"/>
              </a:buClr>
              <a:buSzPct val="75000"/>
              <a:buChar char="•"/>
              <a:defRPr sz="4800">
                <a:solidFill>
                  <a:srgbClr val="000000"/>
                </a:solidFill>
                <a:latin typeface="Helvetica Neue"/>
                <a:ea typeface="Helvetica Neue"/>
                <a:cs typeface="Helvetica Neue"/>
                <a:sym typeface="Helvetica Neue"/>
              </a:defRPr>
            </a:lvl4pPr>
            <a:lvl5pPr marL="635000" indent="-635000" algn="l" defTabSz="825500" rtl="0" eaLnBrk="0" fontAlgn="base" hangingPunct="0">
              <a:spcBef>
                <a:spcPts val="5900"/>
              </a:spcBef>
              <a:spcAft>
                <a:spcPct val="0"/>
              </a:spcAft>
              <a:buClr>
                <a:srgbClr val="D0043C"/>
              </a:buClr>
              <a:buSzPct val="75000"/>
              <a:buChar char="•"/>
              <a:defRPr sz="4800">
                <a:solidFill>
                  <a:srgbClr val="000000"/>
                </a:solidFill>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816411" indent="-816411" defTabSz="1088547">
              <a:spcBef>
                <a:spcPts val="600"/>
              </a:spcBef>
              <a:defRPr/>
            </a:pPr>
            <a:r>
              <a:rPr lang="nl-NL" altLang="nl-NL" sz="3800" b="0" kern="0" dirty="0"/>
              <a:t>onderwerp en duur, aard en doel, van verwerking, soort persoonsgegevens, categorieën van betrokkenen, rechten en verplichtingen van verwerkingsverantwoordelijke</a:t>
            </a:r>
            <a:br>
              <a:rPr lang="nl-NL" altLang="nl-NL" sz="3800" b="0" kern="0" dirty="0"/>
            </a:br>
            <a:endParaRPr lang="nl-NL" altLang="nl-NL" sz="3800" b="0" kern="0" dirty="0"/>
          </a:p>
          <a:p>
            <a:pPr marL="816411" indent="-816411" defTabSz="1088547">
              <a:spcBef>
                <a:spcPts val="600"/>
              </a:spcBef>
              <a:defRPr/>
            </a:pPr>
            <a:r>
              <a:rPr lang="nl-NL" altLang="nl-NL" sz="3800" b="0" kern="0" dirty="0"/>
              <a:t>instructiebevoegdheid verwerkingsverantwoordelijke (schriftelijk) </a:t>
            </a:r>
            <a:br>
              <a:rPr lang="nl-NL" altLang="nl-NL" sz="3800" b="0" kern="0" dirty="0"/>
            </a:br>
            <a:endParaRPr lang="nl-NL" altLang="nl-NL" sz="3800" b="0" kern="0" dirty="0"/>
          </a:p>
          <a:p>
            <a:pPr marL="816411" indent="-816411" defTabSz="1088547">
              <a:spcBef>
                <a:spcPts val="600"/>
              </a:spcBef>
              <a:defRPr/>
            </a:pPr>
            <a:r>
              <a:rPr lang="nl-NL" altLang="nl-NL" sz="3800" b="0" kern="0" dirty="0"/>
              <a:t>vertrouwelijkheid en beveiliging (incl. meldplicht)</a:t>
            </a:r>
            <a:br>
              <a:rPr lang="nl-NL" altLang="nl-NL" sz="3800" b="0" kern="0" dirty="0"/>
            </a:br>
            <a:endParaRPr lang="nl-NL" altLang="nl-NL" sz="3800" b="0" kern="0" dirty="0"/>
          </a:p>
          <a:p>
            <a:pPr marL="816411" indent="-816411" defTabSz="1088547">
              <a:spcBef>
                <a:spcPts val="600"/>
              </a:spcBef>
              <a:defRPr/>
            </a:pPr>
            <a:r>
              <a:rPr lang="nl-NL" altLang="nl-NL" sz="3800" b="0" kern="0" dirty="0"/>
              <a:t>vereisten m.b.t. sub-verwerkers </a:t>
            </a:r>
            <a:br>
              <a:rPr lang="nl-NL" altLang="nl-NL" sz="3800" b="0" kern="0" dirty="0"/>
            </a:br>
            <a:endParaRPr lang="nl-NL" altLang="nl-NL" sz="3800" b="0" kern="0" dirty="0"/>
          </a:p>
          <a:p>
            <a:pPr marL="816411" indent="-816411" defTabSz="1088547">
              <a:spcBef>
                <a:spcPts val="600"/>
              </a:spcBef>
              <a:defRPr/>
            </a:pPr>
            <a:r>
              <a:rPr lang="nl-NL" altLang="nl-NL" sz="3800" b="0" kern="0" dirty="0"/>
              <a:t>medewerking t.b.v. voldoen aan rechten van betrokkenen </a:t>
            </a:r>
            <a:br>
              <a:rPr lang="nl-NL" altLang="nl-NL" sz="3800" b="0" kern="0" dirty="0"/>
            </a:br>
            <a:endParaRPr lang="nl-NL" altLang="nl-NL" sz="3800" b="0" kern="0" dirty="0"/>
          </a:p>
          <a:p>
            <a:pPr marL="816411" indent="-816411" defTabSz="1088547">
              <a:spcBef>
                <a:spcPts val="600"/>
              </a:spcBef>
              <a:defRPr/>
            </a:pPr>
            <a:r>
              <a:rPr lang="nl-NL" altLang="nl-NL" sz="3800" b="0" kern="0" dirty="0"/>
              <a:t>accountability &amp; audits </a:t>
            </a:r>
          </a:p>
        </p:txBody>
      </p:sp>
    </p:spTree>
    <p:extLst>
      <p:ext uri="{BB962C8B-B14F-4D97-AF65-F5344CB8AC3E}">
        <p14:creationId xmlns:p14="http://schemas.microsoft.com/office/powerpoint/2010/main" val="10744964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1000"/>
                                        <p:tgtEl>
                                          <p:spTgt spid="7">
                                            <p:txEl>
                                              <p:pRg st="5" end="5"/>
                                            </p:txEl>
                                          </p:spTgt>
                                        </p:tgtEl>
                                      </p:cBhvr>
                                    </p:animEffect>
                                    <p:anim calcmode="lin" valueType="num">
                                      <p:cBhvr>
                                        <p:cTn id="4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p:cNvSpPr txBox="1">
            <a:spLocks noGrp="1"/>
          </p:cNvSpPr>
          <p:nvPr>
            <p:ph type="title"/>
          </p:nvPr>
        </p:nvSpPr>
        <p:spPr/>
        <p:txBody>
          <a:bodyPr/>
          <a:lstStyle/>
          <a:p>
            <a:pPr eaLnBrk="1" hangingPunct="1"/>
            <a:r>
              <a:rPr lang="nl-NL" altLang="nl-NL"/>
              <a:t>Bewaren en termijnen</a:t>
            </a:r>
          </a:p>
        </p:txBody>
      </p:sp>
      <p:sp>
        <p:nvSpPr>
          <p:cNvPr id="30723" name="Hoofdtekst"/>
          <p:cNvSpPr txBox="1">
            <a:spLocks noGrp="1"/>
          </p:cNvSpPr>
          <p:nvPr>
            <p:ph type="body" idx="1"/>
          </p:nvPr>
        </p:nvSpPr>
        <p:spPr>
          <a:xfrm>
            <a:off x="1689100" y="4105850"/>
            <a:ext cx="21005800" cy="1754623"/>
          </a:xfrm>
        </p:spPr>
        <p:txBody>
          <a:bodyPr/>
          <a:lstStyle/>
          <a:p>
            <a:pPr marL="914400" indent="-914400" eaLnBrk="1" hangingPunct="1">
              <a:buFontTx/>
              <a:buAutoNum type="arabicPeriod"/>
            </a:pPr>
            <a:endParaRPr lang="nl-NL" altLang="nl-NL" dirty="0"/>
          </a:p>
          <a:p>
            <a:pPr marL="0" indent="0" eaLnBrk="1" hangingPunct="1">
              <a:buNone/>
            </a:pPr>
            <a:r>
              <a:rPr lang="nl-NL" altLang="nl-NL" b="1" dirty="0"/>
              <a:t>Hoe lang mogen persoonsgegevens worden bewaard?</a:t>
            </a:r>
            <a:br>
              <a:rPr lang="nl-NL" altLang="nl-NL" b="1" dirty="0"/>
            </a:br>
            <a:br>
              <a:rPr lang="nl-NL" altLang="nl-NL" dirty="0"/>
            </a:br>
            <a:endParaRPr lang="nl-NL" altLang="nl-NL" dirty="0"/>
          </a:p>
        </p:txBody>
      </p:sp>
      <p:pic>
        <p:nvPicPr>
          <p:cNvPr id="30724"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2597726" y="6296886"/>
            <a:ext cx="19728874" cy="6019597"/>
          </a:xfrm>
          <a:prstGeom prst="rect">
            <a:avLst/>
          </a:prstGeom>
        </p:spPr>
        <p:txBody>
          <a:bodyPr wrap="square">
            <a:spAutoFit/>
          </a:bodyPr>
          <a:lstStyle/>
          <a:p>
            <a:pPr lvl="0">
              <a:spcBef>
                <a:spcPts val="5900"/>
              </a:spcBef>
              <a:buClr>
                <a:srgbClr val="D0043C"/>
              </a:buClr>
              <a:buSzPct val="75000"/>
            </a:pPr>
            <a:r>
              <a:rPr lang="nl-NL" altLang="nl-NL" sz="4800" b="0" kern="0" dirty="0"/>
              <a:t>Persoonsgegevens </a:t>
            </a:r>
            <a:r>
              <a:rPr lang="nl-NL" altLang="nl-NL" sz="4800" b="0" kern="0" dirty="0">
                <a:solidFill>
                  <a:srgbClr val="FF0000"/>
                </a:solidFill>
              </a:rPr>
              <a:t>moeten</a:t>
            </a:r>
            <a:r>
              <a:rPr lang="nl-NL" altLang="nl-NL" sz="4800" b="0" kern="0" dirty="0"/>
              <a:t> </a:t>
            </a:r>
            <a:r>
              <a:rPr lang="nl-NL" sz="4800" b="0" kern="0" dirty="0"/>
              <a:t>worden bewaard in een </a:t>
            </a:r>
            <a:r>
              <a:rPr lang="nl-NL" sz="4800" b="0" kern="0" dirty="0">
                <a:solidFill>
                  <a:srgbClr val="FF0000"/>
                </a:solidFill>
              </a:rPr>
              <a:t>vorm</a:t>
            </a:r>
            <a:r>
              <a:rPr lang="nl-NL" sz="4800" b="0" kern="0" dirty="0"/>
              <a:t> </a:t>
            </a:r>
            <a:br>
              <a:rPr lang="nl-NL" sz="4800" b="0" kern="0" dirty="0"/>
            </a:br>
            <a:br>
              <a:rPr lang="nl-NL" sz="4800" b="0" kern="0" dirty="0"/>
            </a:br>
            <a:r>
              <a:rPr lang="nl-NL" sz="4800" b="0" kern="0" dirty="0"/>
              <a:t>die het mogelijk maakt de betrokkenen </a:t>
            </a:r>
            <a:r>
              <a:rPr lang="nl-NL" sz="4800" b="0" kern="0" dirty="0">
                <a:solidFill>
                  <a:srgbClr val="FF0000"/>
                </a:solidFill>
              </a:rPr>
              <a:t>niet langer </a:t>
            </a:r>
            <a:r>
              <a:rPr lang="nl-NL" sz="4800" b="0" kern="0" dirty="0"/>
              <a:t>te identificeren </a:t>
            </a:r>
          </a:p>
          <a:p>
            <a:pPr lvl="0">
              <a:spcBef>
                <a:spcPts val="5900"/>
              </a:spcBef>
              <a:buClr>
                <a:srgbClr val="D0043C"/>
              </a:buClr>
              <a:buSzPct val="75000"/>
            </a:pPr>
            <a:r>
              <a:rPr lang="nl-NL" sz="4800" b="0" kern="0" dirty="0">
                <a:solidFill>
                  <a:srgbClr val="FF0000"/>
                </a:solidFill>
              </a:rPr>
              <a:t>dan noodzakelijk </a:t>
            </a:r>
            <a:r>
              <a:rPr lang="nl-NL" sz="4800" b="0" kern="0" dirty="0"/>
              <a:t>is voor de doeleinden waarvoor de persoonsgegevens worden verwerkt.</a:t>
            </a:r>
            <a:br>
              <a:rPr lang="nl-NL" sz="4800" b="0" kern="0" dirty="0"/>
            </a:br>
            <a:br>
              <a:rPr lang="nl-NL" sz="4800" b="0" kern="0" dirty="0"/>
            </a:br>
            <a:r>
              <a:rPr lang="nl-NL" sz="4800" b="0" kern="0" dirty="0"/>
              <a:t>(5 sub e AVG)</a:t>
            </a:r>
            <a:endParaRPr lang="nl-NL" altLang="nl-NL" sz="4800" b="0" kern="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p:cNvSpPr txBox="1">
            <a:spLocks noGrp="1"/>
          </p:cNvSpPr>
          <p:nvPr>
            <p:ph type="title"/>
          </p:nvPr>
        </p:nvSpPr>
        <p:spPr/>
        <p:txBody>
          <a:bodyPr/>
          <a:lstStyle/>
          <a:p>
            <a:pPr eaLnBrk="1" hangingPunct="1"/>
            <a:r>
              <a:rPr lang="nl-NL" altLang="nl-NL"/>
              <a:t>Bewaren en termijnen</a:t>
            </a:r>
          </a:p>
        </p:txBody>
      </p:sp>
      <p:sp>
        <p:nvSpPr>
          <p:cNvPr id="30723" name="Hoofdtekst"/>
          <p:cNvSpPr txBox="1">
            <a:spLocks noGrp="1"/>
          </p:cNvSpPr>
          <p:nvPr>
            <p:ph type="body" idx="1"/>
          </p:nvPr>
        </p:nvSpPr>
        <p:spPr>
          <a:xfrm>
            <a:off x="1689100" y="4105850"/>
            <a:ext cx="21005800" cy="1359768"/>
          </a:xfrm>
        </p:spPr>
        <p:txBody>
          <a:bodyPr/>
          <a:lstStyle/>
          <a:p>
            <a:pPr marL="914400" indent="-914400" eaLnBrk="1" hangingPunct="1">
              <a:buFontTx/>
              <a:buAutoNum type="arabicPeriod"/>
            </a:pPr>
            <a:endParaRPr lang="nl-NL" altLang="nl-NL" dirty="0"/>
          </a:p>
          <a:p>
            <a:pPr marL="0" indent="0" eaLnBrk="1" hangingPunct="1">
              <a:buNone/>
            </a:pPr>
            <a:r>
              <a:rPr lang="nl-NL" altLang="nl-NL" b="1" dirty="0"/>
              <a:t>Moeten bewaarde persoonsgegevens worden geanonimiseerd?</a:t>
            </a:r>
            <a:br>
              <a:rPr lang="nl-NL" altLang="nl-NL" b="1" dirty="0"/>
            </a:br>
            <a:br>
              <a:rPr lang="nl-NL" altLang="nl-NL" dirty="0"/>
            </a:br>
            <a:endParaRPr lang="nl-NL" altLang="nl-NL" dirty="0"/>
          </a:p>
        </p:txBody>
      </p:sp>
      <p:pic>
        <p:nvPicPr>
          <p:cNvPr id="30724"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2556163" y="5897418"/>
            <a:ext cx="17664545" cy="6758260"/>
          </a:xfrm>
          <a:prstGeom prst="rect">
            <a:avLst/>
          </a:prstGeom>
        </p:spPr>
        <p:txBody>
          <a:bodyPr wrap="square">
            <a:spAutoFit/>
          </a:bodyPr>
          <a:lstStyle/>
          <a:p>
            <a:pPr lvl="0">
              <a:spcBef>
                <a:spcPts val="5900"/>
              </a:spcBef>
              <a:buClr>
                <a:srgbClr val="D0043C"/>
              </a:buClr>
              <a:buSzPct val="75000"/>
            </a:pPr>
            <a:r>
              <a:rPr lang="nl-NL" altLang="nl-NL" sz="4800" b="0" kern="0" dirty="0"/>
              <a:t>Persoonsgegevens </a:t>
            </a:r>
            <a:r>
              <a:rPr lang="nl-NL" altLang="nl-NL" sz="4800" b="0" kern="0" dirty="0">
                <a:solidFill>
                  <a:srgbClr val="FF0000"/>
                </a:solidFill>
              </a:rPr>
              <a:t>moeten</a:t>
            </a:r>
            <a:r>
              <a:rPr lang="nl-NL" altLang="nl-NL" sz="4800" b="0" kern="0" dirty="0"/>
              <a:t> </a:t>
            </a:r>
            <a:r>
              <a:rPr lang="nl-NL" sz="4800" b="0" kern="0" dirty="0"/>
              <a:t>worden bewaard in een </a:t>
            </a:r>
            <a:r>
              <a:rPr lang="nl-NL" sz="4800" b="0" kern="0" dirty="0">
                <a:solidFill>
                  <a:srgbClr val="FF0000"/>
                </a:solidFill>
              </a:rPr>
              <a:t>vorm</a:t>
            </a:r>
            <a:r>
              <a:rPr lang="nl-NL" sz="4800" b="0" kern="0" dirty="0"/>
              <a:t> </a:t>
            </a:r>
            <a:br>
              <a:rPr lang="nl-NL" sz="4800" b="0" kern="0" dirty="0"/>
            </a:br>
            <a:br>
              <a:rPr lang="nl-NL" sz="4800" b="0" kern="0" dirty="0"/>
            </a:br>
            <a:r>
              <a:rPr lang="nl-NL" sz="4800" b="0" kern="0" dirty="0"/>
              <a:t>die het mogelijk maakt de betrokkenen </a:t>
            </a:r>
            <a:r>
              <a:rPr lang="nl-NL" sz="4800" b="0" kern="0" dirty="0">
                <a:solidFill>
                  <a:srgbClr val="FF0000"/>
                </a:solidFill>
              </a:rPr>
              <a:t>niet langer </a:t>
            </a:r>
            <a:r>
              <a:rPr lang="nl-NL" sz="4800" b="0" kern="0" dirty="0"/>
              <a:t>te identificeren </a:t>
            </a:r>
          </a:p>
          <a:p>
            <a:pPr lvl="0">
              <a:spcBef>
                <a:spcPts val="5900"/>
              </a:spcBef>
              <a:buClr>
                <a:srgbClr val="D0043C"/>
              </a:buClr>
              <a:buSzPct val="75000"/>
            </a:pPr>
            <a:r>
              <a:rPr lang="nl-NL" sz="4800" b="0" kern="0" dirty="0">
                <a:solidFill>
                  <a:srgbClr val="FF0000"/>
                </a:solidFill>
              </a:rPr>
              <a:t>dan noodzakelijk </a:t>
            </a:r>
            <a:r>
              <a:rPr lang="nl-NL" sz="4800" b="0" kern="0" dirty="0"/>
              <a:t>is voor de doeleinden waarvoor de persoonsgegevens worden verwerkt.</a:t>
            </a:r>
            <a:br>
              <a:rPr lang="nl-NL" sz="4800" b="0" kern="0" dirty="0"/>
            </a:br>
            <a:br>
              <a:rPr lang="nl-NL" sz="4800" b="0" kern="0" dirty="0"/>
            </a:br>
            <a:r>
              <a:rPr lang="nl-NL" sz="4800" b="0" kern="0" dirty="0"/>
              <a:t>(5 sub e AVG)</a:t>
            </a:r>
            <a:endParaRPr lang="nl-NL" altLang="nl-NL" sz="4800" b="0" kern="0" dirty="0"/>
          </a:p>
        </p:txBody>
      </p:sp>
    </p:spTree>
    <p:extLst>
      <p:ext uri="{BB962C8B-B14F-4D97-AF65-F5344CB8AC3E}">
        <p14:creationId xmlns:p14="http://schemas.microsoft.com/office/powerpoint/2010/main" val="1972616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p:cNvSpPr txBox="1">
            <a:spLocks noGrp="1"/>
          </p:cNvSpPr>
          <p:nvPr>
            <p:ph type="title"/>
          </p:nvPr>
        </p:nvSpPr>
        <p:spPr/>
        <p:txBody>
          <a:bodyPr/>
          <a:lstStyle/>
          <a:p>
            <a:pPr eaLnBrk="1" hangingPunct="1"/>
            <a:r>
              <a:rPr lang="nl-NL" altLang="nl-NL"/>
              <a:t>Bewaren en termijnen</a:t>
            </a:r>
          </a:p>
        </p:txBody>
      </p:sp>
      <p:sp>
        <p:nvSpPr>
          <p:cNvPr id="30723" name="Hoofdtekst"/>
          <p:cNvSpPr txBox="1">
            <a:spLocks noGrp="1"/>
          </p:cNvSpPr>
          <p:nvPr>
            <p:ph type="body" idx="1"/>
          </p:nvPr>
        </p:nvSpPr>
        <p:spPr>
          <a:xfrm>
            <a:off x="1689099" y="3689924"/>
            <a:ext cx="21544973" cy="1152236"/>
          </a:xfrm>
        </p:spPr>
        <p:txBody>
          <a:bodyPr/>
          <a:lstStyle/>
          <a:p>
            <a:pPr marL="914400" indent="-914400" eaLnBrk="1" hangingPunct="1">
              <a:spcBef>
                <a:spcPts val="2400"/>
              </a:spcBef>
              <a:spcAft>
                <a:spcPts val="1200"/>
              </a:spcAft>
              <a:buFont typeface="+mj-lt"/>
              <a:buAutoNum type="arabicPeriod" startAt="3"/>
            </a:pPr>
            <a:r>
              <a:rPr lang="nl-NL" altLang="nl-NL" b="1" dirty="0"/>
              <a:t>Hoe verhoudt de bewaarplicht zich tot het </a:t>
            </a:r>
            <a:r>
              <a:rPr lang="nl-NL" altLang="nl-NL" b="1" dirty="0">
                <a:solidFill>
                  <a:srgbClr val="FF0000"/>
                </a:solidFill>
              </a:rPr>
              <a:t>recht op vergetelheid</a:t>
            </a:r>
            <a:r>
              <a:rPr lang="nl-NL" altLang="nl-NL" b="1" dirty="0"/>
              <a:t>?</a:t>
            </a:r>
          </a:p>
        </p:txBody>
      </p:sp>
      <p:pic>
        <p:nvPicPr>
          <p:cNvPr id="30724"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2639299" y="5031502"/>
            <a:ext cx="18973800" cy="7663636"/>
          </a:xfrm>
          <a:prstGeom prst="rect">
            <a:avLst/>
          </a:prstGeom>
        </p:spPr>
        <p:txBody>
          <a:bodyPr wrap="square">
            <a:spAutoFit/>
          </a:bodyPr>
          <a:lstStyle/>
          <a:p>
            <a:pPr lvl="2" indent="-914400">
              <a:spcBef>
                <a:spcPts val="2400"/>
              </a:spcBef>
              <a:buClr>
                <a:srgbClr val="D0043C"/>
              </a:buClr>
              <a:buSzPct val="75000"/>
              <a:buFont typeface="+mj-lt"/>
              <a:buAutoNum type="alphaLcParenR"/>
            </a:pPr>
            <a:r>
              <a:rPr lang="nl-NL" altLang="nl-NL" sz="4800" b="0" kern="0" dirty="0"/>
              <a:t>Gegevens </a:t>
            </a:r>
            <a:r>
              <a:rPr lang="nl-NL" altLang="nl-NL" sz="4800" b="0" kern="0" dirty="0">
                <a:solidFill>
                  <a:srgbClr val="FF0000"/>
                </a:solidFill>
              </a:rPr>
              <a:t>niet langer nodig </a:t>
            </a:r>
            <a:r>
              <a:rPr lang="nl-NL" altLang="nl-NL" sz="4800" b="0" kern="0" dirty="0"/>
              <a:t>voor doel, </a:t>
            </a:r>
            <a:r>
              <a:rPr lang="nl-NL" altLang="nl-NL" sz="4800" b="0" u="sng" kern="0" dirty="0"/>
              <a:t>of</a:t>
            </a:r>
          </a:p>
          <a:p>
            <a:pPr lvl="2" indent="-914400">
              <a:spcBef>
                <a:spcPts val="2400"/>
              </a:spcBef>
              <a:buClr>
                <a:srgbClr val="D0043C"/>
              </a:buClr>
              <a:buSzPct val="75000"/>
              <a:buFont typeface="+mj-lt"/>
              <a:buAutoNum type="alphaLcParenR"/>
            </a:pPr>
            <a:r>
              <a:rPr lang="nl-NL" altLang="nl-NL" sz="4800" b="0" kern="0" dirty="0"/>
              <a:t>Betrokkene </a:t>
            </a:r>
            <a:r>
              <a:rPr lang="nl-NL" altLang="nl-NL" sz="4800" b="0" kern="0" dirty="0">
                <a:solidFill>
                  <a:srgbClr val="FF0000"/>
                </a:solidFill>
              </a:rPr>
              <a:t>trekt toestemming in </a:t>
            </a:r>
            <a:r>
              <a:rPr lang="nl-NL" altLang="nl-NL" sz="4800" b="0" kern="0" dirty="0"/>
              <a:t>en er is </a:t>
            </a:r>
            <a:r>
              <a:rPr lang="nl-NL" altLang="nl-NL" sz="4800" b="0" kern="0" dirty="0">
                <a:solidFill>
                  <a:srgbClr val="FF0000"/>
                </a:solidFill>
              </a:rPr>
              <a:t>geen</a:t>
            </a:r>
            <a:r>
              <a:rPr lang="nl-NL" altLang="nl-NL" sz="4800" b="0" kern="0" dirty="0"/>
              <a:t> andere verwerkingsgrond, </a:t>
            </a:r>
            <a:r>
              <a:rPr lang="nl-NL" altLang="nl-NL" sz="4800" b="0" u="sng" kern="0" dirty="0"/>
              <a:t>of</a:t>
            </a:r>
          </a:p>
          <a:p>
            <a:pPr lvl="2" indent="-914400">
              <a:spcBef>
                <a:spcPts val="2400"/>
              </a:spcBef>
              <a:buClr>
                <a:srgbClr val="D0043C"/>
              </a:buClr>
              <a:buSzPct val="75000"/>
              <a:buFont typeface="+mj-lt"/>
              <a:buAutoNum type="alphaLcParenR"/>
            </a:pPr>
            <a:r>
              <a:rPr lang="nl-NL" altLang="nl-NL" sz="4800" b="0" kern="0" dirty="0"/>
              <a:t>Betrokkene maakt </a:t>
            </a:r>
            <a:r>
              <a:rPr lang="nl-NL" altLang="nl-NL" sz="4800" b="0" kern="0" dirty="0">
                <a:solidFill>
                  <a:srgbClr val="FF0000"/>
                </a:solidFill>
              </a:rPr>
              <a:t>bezwaar</a:t>
            </a:r>
            <a:r>
              <a:rPr lang="nl-NL" altLang="nl-NL" sz="4800" b="0" kern="0" dirty="0"/>
              <a:t> en er zijn </a:t>
            </a:r>
            <a:r>
              <a:rPr lang="nl-NL" altLang="nl-NL" sz="4800" b="0" kern="0" dirty="0">
                <a:solidFill>
                  <a:srgbClr val="FF0000"/>
                </a:solidFill>
              </a:rPr>
              <a:t>geen</a:t>
            </a:r>
            <a:r>
              <a:rPr lang="nl-NL" altLang="nl-NL" sz="4800" b="0" kern="0" dirty="0"/>
              <a:t> prevalerende, dwingende, gerechtvaardigde gronden voor verwerking (direct marketing altijd), </a:t>
            </a:r>
            <a:r>
              <a:rPr lang="nl-NL" altLang="nl-NL" sz="4800" b="0" u="sng" kern="0" dirty="0"/>
              <a:t>of</a:t>
            </a:r>
          </a:p>
          <a:p>
            <a:pPr lvl="2" indent="-914400">
              <a:spcBef>
                <a:spcPts val="2400"/>
              </a:spcBef>
              <a:buClr>
                <a:srgbClr val="D0043C"/>
              </a:buClr>
              <a:buSzPct val="75000"/>
              <a:buFont typeface="+mj-lt"/>
              <a:buAutoNum type="alphaLcParenR"/>
            </a:pPr>
            <a:r>
              <a:rPr lang="nl-NL" altLang="nl-NL" sz="4800" b="0" kern="0" dirty="0"/>
              <a:t>Persoonsgegevens zijn </a:t>
            </a:r>
            <a:r>
              <a:rPr lang="nl-NL" altLang="nl-NL" sz="4800" b="0" kern="0" dirty="0">
                <a:solidFill>
                  <a:srgbClr val="FF0000"/>
                </a:solidFill>
              </a:rPr>
              <a:t>onrechtmatig verwerkt</a:t>
            </a:r>
            <a:br>
              <a:rPr lang="nl-NL" altLang="nl-NL" sz="4800" b="0" kern="0" dirty="0"/>
            </a:br>
            <a:br>
              <a:rPr lang="nl-NL" altLang="nl-NL" sz="4800" b="0" kern="0" dirty="0"/>
            </a:br>
            <a:r>
              <a:rPr lang="nl-NL" altLang="nl-NL" sz="4800" b="0" kern="0" dirty="0"/>
              <a:t>(artikel 17 AVG)</a:t>
            </a:r>
            <a:endParaRPr lang="nl-NL" altLang="nl-NL" sz="4800" b="0" u="sng" kern="0" dirty="0"/>
          </a:p>
        </p:txBody>
      </p:sp>
    </p:spTree>
    <p:extLst>
      <p:ext uri="{BB962C8B-B14F-4D97-AF65-F5344CB8AC3E}">
        <p14:creationId xmlns:p14="http://schemas.microsoft.com/office/powerpoint/2010/main" val="3874314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p:cNvSpPr txBox="1">
            <a:spLocks noGrp="1"/>
          </p:cNvSpPr>
          <p:nvPr>
            <p:ph type="title"/>
          </p:nvPr>
        </p:nvSpPr>
        <p:spPr/>
        <p:txBody>
          <a:bodyPr/>
          <a:lstStyle/>
          <a:p>
            <a:pPr eaLnBrk="1" hangingPunct="1"/>
            <a:r>
              <a:rPr lang="nl-NL" altLang="nl-NL"/>
              <a:t>Bewaren en termijnen</a:t>
            </a:r>
          </a:p>
        </p:txBody>
      </p:sp>
      <p:sp>
        <p:nvSpPr>
          <p:cNvPr id="30723" name="Hoofdtekst"/>
          <p:cNvSpPr txBox="1">
            <a:spLocks noGrp="1"/>
          </p:cNvSpPr>
          <p:nvPr>
            <p:ph type="body" idx="1"/>
          </p:nvPr>
        </p:nvSpPr>
        <p:spPr>
          <a:xfrm>
            <a:off x="1689100" y="4105850"/>
            <a:ext cx="21005800" cy="6804602"/>
          </a:xfrm>
        </p:spPr>
        <p:txBody>
          <a:bodyPr/>
          <a:lstStyle/>
          <a:p>
            <a:pPr marL="914400" indent="-914400" eaLnBrk="1" hangingPunct="1">
              <a:buFontTx/>
              <a:buAutoNum type="arabicPeriod"/>
            </a:pPr>
            <a:endParaRPr lang="nl-NL" altLang="nl-NL" dirty="0"/>
          </a:p>
          <a:p>
            <a:pPr marL="0" indent="0" eaLnBrk="1" hangingPunct="1">
              <a:buNone/>
            </a:pPr>
            <a:r>
              <a:rPr lang="nl-NL" altLang="nl-NL" b="1" dirty="0"/>
              <a:t>Mogen derden persoonsgegevens </a:t>
            </a:r>
            <a:r>
              <a:rPr lang="nl-NL" altLang="nl-NL" b="1" dirty="0">
                <a:solidFill>
                  <a:srgbClr val="FF0000"/>
                </a:solidFill>
              </a:rPr>
              <a:t>bewaren</a:t>
            </a:r>
            <a:r>
              <a:rPr lang="nl-NL" altLang="nl-NL" b="1" dirty="0"/>
              <a:t> voor de verzekeraar?</a:t>
            </a:r>
          </a:p>
          <a:p>
            <a:pPr marL="914400" indent="-914400" eaLnBrk="1" hangingPunct="1"/>
            <a:endParaRPr lang="nl-NL" altLang="nl-NL" dirty="0"/>
          </a:p>
        </p:txBody>
      </p:sp>
      <p:pic>
        <p:nvPicPr>
          <p:cNvPr id="30724"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5958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p:cNvSpPr txBox="1">
            <a:spLocks noGrp="1"/>
          </p:cNvSpPr>
          <p:nvPr>
            <p:ph type="title"/>
          </p:nvPr>
        </p:nvSpPr>
        <p:spPr/>
        <p:txBody>
          <a:bodyPr/>
          <a:lstStyle/>
          <a:p>
            <a:pPr eaLnBrk="1" hangingPunct="1"/>
            <a:r>
              <a:rPr lang="nl-NL" altLang="nl-NL"/>
              <a:t>Bewaren en termijnen</a:t>
            </a:r>
          </a:p>
        </p:txBody>
      </p:sp>
      <p:pic>
        <p:nvPicPr>
          <p:cNvPr id="30724"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tekst 2">
            <a:extLst>
              <a:ext uri="{FF2B5EF4-FFF2-40B4-BE49-F238E27FC236}">
                <a16:creationId xmlns:a16="http://schemas.microsoft.com/office/drawing/2014/main" id="{9B6F66F8-C781-40D0-885E-C1F4299DF01C}"/>
              </a:ext>
            </a:extLst>
          </p:cNvPr>
          <p:cNvSpPr>
            <a:spLocks noGrp="1"/>
          </p:cNvSpPr>
          <p:nvPr>
            <p:ph type="body" idx="1"/>
          </p:nvPr>
        </p:nvSpPr>
        <p:spPr>
          <a:xfrm>
            <a:off x="2451100" y="3928566"/>
            <a:ext cx="21005800" cy="8517434"/>
          </a:xfrm>
        </p:spPr>
        <p:txBody>
          <a:bodyPr/>
          <a:lstStyle/>
          <a:p>
            <a:r>
              <a:rPr lang="nl-NL" dirty="0">
                <a:solidFill>
                  <a:srgbClr val="FF0000"/>
                </a:solidFill>
              </a:rPr>
              <a:t>Ja</a:t>
            </a:r>
            <a:r>
              <a:rPr lang="nl-NL" dirty="0"/>
              <a:t>, dat mag in principe. </a:t>
            </a:r>
          </a:p>
          <a:p>
            <a:r>
              <a:rPr lang="nl-NL" dirty="0"/>
              <a:t>De </a:t>
            </a:r>
            <a:r>
              <a:rPr lang="nl-NL" dirty="0">
                <a:solidFill>
                  <a:srgbClr val="FF0000"/>
                </a:solidFill>
              </a:rPr>
              <a:t>derde</a:t>
            </a:r>
            <a:r>
              <a:rPr lang="nl-NL" dirty="0"/>
              <a:t> is in dat geval </a:t>
            </a:r>
            <a:r>
              <a:rPr lang="nl-NL" dirty="0">
                <a:solidFill>
                  <a:srgbClr val="FF0000"/>
                </a:solidFill>
              </a:rPr>
              <a:t>Verwerker</a:t>
            </a:r>
            <a:r>
              <a:rPr lang="nl-NL" dirty="0"/>
              <a:t>, de verzekeraar Verantwoordelijke. </a:t>
            </a:r>
          </a:p>
          <a:p>
            <a:r>
              <a:rPr lang="nl-NL" dirty="0"/>
              <a:t>Er dient wel te blijven worden voldaan aan de </a:t>
            </a:r>
            <a:r>
              <a:rPr lang="nl-NL" dirty="0">
                <a:solidFill>
                  <a:srgbClr val="FF0000"/>
                </a:solidFill>
              </a:rPr>
              <a:t>vereisten van de AVG</a:t>
            </a:r>
            <a:r>
              <a:rPr lang="nl-NL" dirty="0"/>
              <a:t>, zoals </a:t>
            </a:r>
            <a:r>
              <a:rPr lang="nl-NL" dirty="0">
                <a:solidFill>
                  <a:srgbClr val="FF0000"/>
                </a:solidFill>
              </a:rPr>
              <a:t>verwerkingsgrondslag</a:t>
            </a:r>
            <a:r>
              <a:rPr lang="nl-NL" dirty="0"/>
              <a:t>, </a:t>
            </a:r>
            <a:r>
              <a:rPr lang="nl-NL" dirty="0">
                <a:solidFill>
                  <a:srgbClr val="FF0000"/>
                </a:solidFill>
              </a:rPr>
              <a:t>uitzonderingsgrond</a:t>
            </a:r>
            <a:r>
              <a:rPr lang="nl-NL" dirty="0"/>
              <a:t> bijzondere persoonsgegevens en bijvoorbeeld ook de zojuist besproken vereisten omtrent </a:t>
            </a:r>
            <a:r>
              <a:rPr lang="nl-NL" dirty="0">
                <a:solidFill>
                  <a:srgbClr val="FF0000"/>
                </a:solidFill>
              </a:rPr>
              <a:t>bewaartermijnen</a:t>
            </a:r>
            <a:r>
              <a:rPr lang="nl-NL" dirty="0"/>
              <a:t> en het opstellen van een </a:t>
            </a:r>
            <a:r>
              <a:rPr lang="nl-NL" dirty="0">
                <a:solidFill>
                  <a:srgbClr val="FF0000"/>
                </a:solidFill>
              </a:rPr>
              <a:t>Verwerkersovereenkomst</a:t>
            </a:r>
            <a:r>
              <a:rPr lang="nl-NL" dirty="0"/>
              <a:t>.</a:t>
            </a:r>
          </a:p>
        </p:txBody>
      </p:sp>
    </p:spTree>
    <p:extLst>
      <p:ext uri="{BB962C8B-B14F-4D97-AF65-F5344CB8AC3E}">
        <p14:creationId xmlns:p14="http://schemas.microsoft.com/office/powerpoint/2010/main" val="1704610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p:cNvSpPr txBox="1">
            <a:spLocks noGrp="1"/>
          </p:cNvSpPr>
          <p:nvPr>
            <p:ph type="title"/>
          </p:nvPr>
        </p:nvSpPr>
        <p:spPr/>
        <p:txBody>
          <a:bodyPr/>
          <a:lstStyle/>
          <a:p>
            <a:pPr eaLnBrk="1" hangingPunct="1"/>
            <a:r>
              <a:rPr lang="nl-NL" altLang="nl-NL"/>
              <a:t>Vervlechting gegevens</a:t>
            </a:r>
          </a:p>
        </p:txBody>
      </p:sp>
      <p:sp>
        <p:nvSpPr>
          <p:cNvPr id="31747" name="Hoofdtekst"/>
          <p:cNvSpPr txBox="1">
            <a:spLocks noGrp="1"/>
          </p:cNvSpPr>
          <p:nvPr>
            <p:ph type="body" idx="1"/>
          </p:nvPr>
        </p:nvSpPr>
        <p:spPr>
          <a:xfrm>
            <a:off x="1689100" y="3981157"/>
            <a:ext cx="21005800" cy="7966075"/>
          </a:xfrm>
        </p:spPr>
        <p:txBody>
          <a:bodyPr/>
          <a:lstStyle/>
          <a:p>
            <a:pPr marL="914400" indent="-914400" eaLnBrk="1" hangingPunct="1">
              <a:buFontTx/>
              <a:buAutoNum type="arabicPeriod"/>
            </a:pPr>
            <a:endParaRPr lang="nl-NL" altLang="nl-NL" dirty="0"/>
          </a:p>
          <a:p>
            <a:pPr marL="914400" indent="-914400" eaLnBrk="1" hangingPunct="1">
              <a:buFontTx/>
              <a:buAutoNum type="arabicPeriod"/>
            </a:pPr>
            <a:endParaRPr lang="nl-NL" altLang="nl-NL" dirty="0"/>
          </a:p>
          <a:p>
            <a:pPr marL="914400" indent="-914400" eaLnBrk="1" hangingPunct="1">
              <a:buFontTx/>
              <a:buAutoNum type="arabicPeriod"/>
            </a:pPr>
            <a:r>
              <a:rPr lang="nl-NL" altLang="nl-NL" dirty="0"/>
              <a:t>Mogen gezondheidsgegevens die bijvoorbeeld </a:t>
            </a:r>
            <a:r>
              <a:rPr lang="nl-NL" altLang="nl-NL" dirty="0">
                <a:solidFill>
                  <a:srgbClr val="FF0000"/>
                </a:solidFill>
              </a:rPr>
              <a:t>van de werkgever </a:t>
            </a:r>
            <a:r>
              <a:rPr lang="nl-NL" altLang="nl-NL" dirty="0"/>
              <a:t>zijn ontvangen, worden gebruikt in de </a:t>
            </a:r>
            <a:r>
              <a:rPr lang="nl-NL" altLang="nl-NL" dirty="0">
                <a:solidFill>
                  <a:srgbClr val="FF0000"/>
                </a:solidFill>
              </a:rPr>
              <a:t>discussie met de zorgverzekeraar</a:t>
            </a:r>
            <a:r>
              <a:rPr lang="nl-NL" altLang="nl-NL" dirty="0"/>
              <a:t>?</a:t>
            </a:r>
          </a:p>
          <a:p>
            <a:pPr marL="914400" indent="-914400" eaLnBrk="1" hangingPunct="1">
              <a:buFontTx/>
              <a:buAutoNum type="arabicPeriod"/>
            </a:pPr>
            <a:r>
              <a:rPr lang="nl-NL" altLang="nl-NL" dirty="0"/>
              <a:t>Of in </a:t>
            </a:r>
            <a:r>
              <a:rPr lang="nl-NL" altLang="nl-NL" dirty="0">
                <a:solidFill>
                  <a:srgbClr val="FF0000"/>
                </a:solidFill>
              </a:rPr>
              <a:t>discussie met de benadeelde</a:t>
            </a:r>
            <a:r>
              <a:rPr lang="nl-NL" altLang="nl-NL" dirty="0"/>
              <a:t>?</a:t>
            </a:r>
          </a:p>
          <a:p>
            <a:pPr marL="914400" indent="-914400" eaLnBrk="1" hangingPunct="1">
              <a:buFontTx/>
              <a:buAutoNum type="arabicPeriod"/>
            </a:pPr>
            <a:r>
              <a:rPr lang="nl-NL" altLang="nl-NL" dirty="0">
                <a:solidFill>
                  <a:srgbClr val="FF0000"/>
                </a:solidFill>
              </a:rPr>
              <a:t>Hoe strikt moet de scheiding zijn </a:t>
            </a:r>
            <a:r>
              <a:rPr lang="nl-NL" altLang="nl-NL" dirty="0"/>
              <a:t>tussen deze bij verschillende partijen verzamelde persoonsgegevens, als het gaat om onderhandeling met verschillende partijen?</a:t>
            </a:r>
          </a:p>
          <a:p>
            <a:pPr marL="914400" indent="-914400" eaLnBrk="1" hangingPunct="1">
              <a:buFontTx/>
              <a:buAutoNum type="arabicPeriod"/>
            </a:pPr>
            <a:endParaRPr lang="nl-NL" altLang="nl-NL" dirty="0"/>
          </a:p>
          <a:p>
            <a:pPr marL="914400" indent="-914400" eaLnBrk="1" hangingPunct="1"/>
            <a:endParaRPr lang="nl-NL" altLang="nl-NL" dirty="0"/>
          </a:p>
        </p:txBody>
      </p:sp>
      <p:pic>
        <p:nvPicPr>
          <p:cNvPr id="31748"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1000"/>
                                        <p:tgtEl>
                                          <p:spTgt spid="31747">
                                            <p:txEl>
                                              <p:pRg st="2" end="2"/>
                                            </p:txEl>
                                          </p:spTgt>
                                        </p:tgtEl>
                                      </p:cBhvr>
                                    </p:animEffect>
                                    <p:anim calcmode="lin" valueType="num">
                                      <p:cBhvr>
                                        <p:cTn id="8"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7">
                                            <p:txEl>
                                              <p:pRg st="3" end="3"/>
                                            </p:txEl>
                                          </p:spTgt>
                                        </p:tgtEl>
                                        <p:attrNameLst>
                                          <p:attrName>style.visibility</p:attrName>
                                        </p:attrNameLst>
                                      </p:cBhvr>
                                      <p:to>
                                        <p:strVal val="visible"/>
                                      </p:to>
                                    </p:set>
                                    <p:animEffect transition="in" filter="fade">
                                      <p:cBhvr>
                                        <p:cTn id="14" dur="1000"/>
                                        <p:tgtEl>
                                          <p:spTgt spid="31747">
                                            <p:txEl>
                                              <p:pRg st="3" end="3"/>
                                            </p:txEl>
                                          </p:spTgt>
                                        </p:tgtEl>
                                      </p:cBhvr>
                                    </p:animEffect>
                                    <p:anim calcmode="lin" valueType="num">
                                      <p:cBhvr>
                                        <p:cTn id="15"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animEffect transition="in" filter="fade">
                                      <p:cBhvr>
                                        <p:cTn id="21" dur="1000"/>
                                        <p:tgtEl>
                                          <p:spTgt spid="31747">
                                            <p:txEl>
                                              <p:pRg st="4" end="4"/>
                                            </p:txEl>
                                          </p:spTgt>
                                        </p:tgtEl>
                                      </p:cBhvr>
                                    </p:animEffect>
                                    <p:anim calcmode="lin" valueType="num">
                                      <p:cBhvr>
                                        <p:cTn id="22"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p:cNvSpPr txBox="1">
            <a:spLocks noGrp="1"/>
          </p:cNvSpPr>
          <p:nvPr>
            <p:ph type="title"/>
          </p:nvPr>
        </p:nvSpPr>
        <p:spPr/>
        <p:txBody>
          <a:bodyPr/>
          <a:lstStyle/>
          <a:p>
            <a:pPr eaLnBrk="1" hangingPunct="1"/>
            <a:r>
              <a:rPr lang="nl-NL" altLang="nl-NL"/>
              <a:t>Basisprincipes</a:t>
            </a:r>
          </a:p>
        </p:txBody>
      </p:sp>
      <p:sp>
        <p:nvSpPr>
          <p:cNvPr id="11267" name="Hoofdtekst"/>
          <p:cNvSpPr txBox="1">
            <a:spLocks noGrp="1"/>
          </p:cNvSpPr>
          <p:nvPr>
            <p:ph type="body" idx="1"/>
          </p:nvPr>
        </p:nvSpPr>
        <p:spPr>
          <a:xfrm>
            <a:off x="1689100" y="4479925"/>
            <a:ext cx="21005800" cy="7966075"/>
          </a:xfrm>
        </p:spPr>
        <p:txBody>
          <a:bodyPr/>
          <a:lstStyle/>
          <a:p>
            <a:pPr marL="914400" indent="-914400" eaLnBrk="1" hangingPunct="1">
              <a:buFontTx/>
              <a:buAutoNum type="arabicPeriod"/>
            </a:pPr>
            <a:r>
              <a:rPr lang="nl-NL" altLang="nl-NL" dirty="0"/>
              <a:t>Voor verwerking van </a:t>
            </a:r>
            <a:r>
              <a:rPr lang="nl-NL" altLang="nl-NL" b="1" dirty="0">
                <a:solidFill>
                  <a:schemeClr val="accent5">
                    <a:lumMod val="75000"/>
                  </a:schemeClr>
                </a:solidFill>
              </a:rPr>
              <a:t>alle</a:t>
            </a:r>
            <a:r>
              <a:rPr lang="nl-NL" altLang="nl-NL" dirty="0"/>
              <a:t> persoonsgegevens is altijd een wettelijke </a:t>
            </a:r>
            <a:r>
              <a:rPr lang="nl-NL" altLang="nl-NL" b="1" dirty="0">
                <a:solidFill>
                  <a:srgbClr val="FF0000"/>
                </a:solidFill>
              </a:rPr>
              <a:t>grondslag</a:t>
            </a:r>
            <a:r>
              <a:rPr lang="nl-NL" altLang="nl-NL" dirty="0"/>
              <a:t> vereist.</a:t>
            </a:r>
          </a:p>
          <a:p>
            <a:pPr marL="914400" indent="-914400" eaLnBrk="1" hangingPunct="1">
              <a:buFontTx/>
              <a:buAutoNum type="arabicPeriod"/>
            </a:pPr>
            <a:r>
              <a:rPr lang="nl-NL" altLang="nl-NL" dirty="0"/>
              <a:t>Verwerking van </a:t>
            </a:r>
            <a:r>
              <a:rPr lang="nl-NL" altLang="nl-NL" b="1" dirty="0">
                <a:solidFill>
                  <a:schemeClr val="accent5">
                    <a:lumMod val="75000"/>
                  </a:schemeClr>
                </a:solidFill>
              </a:rPr>
              <a:t>bijzondere</a:t>
            </a:r>
            <a:r>
              <a:rPr lang="nl-NL" altLang="nl-NL" dirty="0"/>
              <a:t> persoonsgegevens is </a:t>
            </a:r>
            <a:r>
              <a:rPr lang="nl-NL" altLang="nl-NL" b="1" dirty="0">
                <a:solidFill>
                  <a:schemeClr val="accent5">
                    <a:lumMod val="75000"/>
                  </a:schemeClr>
                </a:solidFill>
              </a:rPr>
              <a:t>verboden</a:t>
            </a:r>
            <a:r>
              <a:rPr lang="nl-NL" altLang="nl-NL" dirty="0"/>
              <a:t>, tenzij er een </a:t>
            </a:r>
            <a:r>
              <a:rPr lang="nl-NL" altLang="nl-NL" b="1" dirty="0">
                <a:solidFill>
                  <a:srgbClr val="FF0000"/>
                </a:solidFill>
              </a:rPr>
              <a:t>uitzondering</a:t>
            </a:r>
            <a:r>
              <a:rPr lang="nl-NL" altLang="nl-NL" dirty="0"/>
              <a:t> van toepassing is.</a:t>
            </a:r>
          </a:p>
          <a:p>
            <a:pPr marL="914400" indent="-914400" eaLnBrk="1" hangingPunct="1">
              <a:buFontTx/>
              <a:buAutoNum type="arabicPeriod"/>
            </a:pPr>
            <a:r>
              <a:rPr lang="nl-NL" altLang="nl-NL" dirty="0"/>
              <a:t>Betrokkenen moeten in principe altijd worden </a:t>
            </a:r>
            <a:r>
              <a:rPr lang="nl-NL" altLang="nl-NL" b="1" dirty="0">
                <a:solidFill>
                  <a:srgbClr val="FF0000"/>
                </a:solidFill>
              </a:rPr>
              <a:t>geïnformeerd</a:t>
            </a:r>
            <a:r>
              <a:rPr lang="nl-NL" altLang="nl-NL" b="1" dirty="0"/>
              <a:t> </a:t>
            </a:r>
            <a:r>
              <a:rPr lang="nl-NL" altLang="nl-NL" dirty="0"/>
              <a:t>over de verwerking van hun persoonsgegevens.</a:t>
            </a:r>
          </a:p>
          <a:p>
            <a:pPr marL="914400" indent="-914400" eaLnBrk="1" hangingPunct="1"/>
            <a:endParaRPr lang="nl-NL" altLang="nl-NL" dirty="0"/>
          </a:p>
        </p:txBody>
      </p:sp>
      <p:pic>
        <p:nvPicPr>
          <p:cNvPr id="11268"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p:cNvSpPr txBox="1">
            <a:spLocks noGrp="1"/>
          </p:cNvSpPr>
          <p:nvPr>
            <p:ph type="title"/>
          </p:nvPr>
        </p:nvSpPr>
        <p:spPr/>
        <p:txBody>
          <a:bodyPr/>
          <a:lstStyle/>
          <a:p>
            <a:pPr eaLnBrk="1" hangingPunct="1"/>
            <a:r>
              <a:rPr lang="nl-NL" altLang="nl-NL"/>
              <a:t>Vervlechting gegevens</a:t>
            </a:r>
          </a:p>
        </p:txBody>
      </p:sp>
      <p:sp>
        <p:nvSpPr>
          <p:cNvPr id="31747" name="Hoofdtekst"/>
          <p:cNvSpPr txBox="1">
            <a:spLocks noGrp="1"/>
          </p:cNvSpPr>
          <p:nvPr>
            <p:ph type="body" idx="1"/>
          </p:nvPr>
        </p:nvSpPr>
        <p:spPr>
          <a:xfrm>
            <a:off x="1689100" y="3803357"/>
            <a:ext cx="21005800" cy="8515643"/>
          </a:xfrm>
        </p:spPr>
        <p:txBody>
          <a:bodyPr/>
          <a:lstStyle/>
          <a:p>
            <a:pPr marL="914400" indent="-914400" eaLnBrk="1" hangingPunct="1">
              <a:buFontTx/>
              <a:buAutoNum type="arabicPeriod"/>
            </a:pPr>
            <a:endParaRPr lang="nl-NL" altLang="nl-NL" dirty="0"/>
          </a:p>
          <a:p>
            <a:pPr marL="914400" indent="-914400" eaLnBrk="1" hangingPunct="1">
              <a:buFontTx/>
              <a:buAutoNum type="arabicPeriod"/>
            </a:pPr>
            <a:endParaRPr lang="nl-NL" altLang="nl-NL" dirty="0"/>
          </a:p>
          <a:p>
            <a:r>
              <a:rPr lang="nl-NL" sz="4400" dirty="0"/>
              <a:t>Hier is onder meer het </a:t>
            </a:r>
            <a:r>
              <a:rPr lang="nl-NL" sz="4400" dirty="0">
                <a:solidFill>
                  <a:srgbClr val="FF0000"/>
                </a:solidFill>
              </a:rPr>
              <a:t>vereiste van doelbinding </a:t>
            </a:r>
            <a:r>
              <a:rPr lang="nl-NL" sz="4400" dirty="0"/>
              <a:t>van belang (artikel 5 AVG). Gegevens die zijn verzameld ter beoordeling van de vordering van een Benadeelde mogen vervolgens </a:t>
            </a:r>
            <a:r>
              <a:rPr lang="nl-NL" sz="4400" dirty="0">
                <a:solidFill>
                  <a:srgbClr val="FF0000"/>
                </a:solidFill>
              </a:rPr>
              <a:t>niet</a:t>
            </a:r>
            <a:r>
              <a:rPr lang="nl-NL" sz="4400" dirty="0"/>
              <a:t> zomaar worden gebruikt voor andere doeleinden. </a:t>
            </a:r>
          </a:p>
          <a:p>
            <a:r>
              <a:rPr lang="nl-NL" sz="4400" dirty="0"/>
              <a:t>Zo mogen gegevens die ten behoeve van beoordeling van de vordering van de Benadeelde zijn ontvangen </a:t>
            </a:r>
            <a:r>
              <a:rPr lang="nl-NL" sz="4400" dirty="0">
                <a:solidFill>
                  <a:srgbClr val="FF0000"/>
                </a:solidFill>
              </a:rPr>
              <a:t>van diens werkgever </a:t>
            </a:r>
            <a:r>
              <a:rPr lang="nl-NL" sz="4400" dirty="0"/>
              <a:t>naar mijn oordeel </a:t>
            </a:r>
            <a:r>
              <a:rPr lang="nl-NL" sz="4400" dirty="0">
                <a:solidFill>
                  <a:srgbClr val="FF0000"/>
                </a:solidFill>
              </a:rPr>
              <a:t>niet</a:t>
            </a:r>
            <a:r>
              <a:rPr lang="nl-NL" sz="4400" dirty="0"/>
              <a:t> zomaar worden gebruikt in een (</a:t>
            </a:r>
            <a:r>
              <a:rPr lang="nl-NL" sz="4400" dirty="0">
                <a:solidFill>
                  <a:srgbClr val="FF0000"/>
                </a:solidFill>
              </a:rPr>
              <a:t>regres)discussie met de zorgverzekeraar</a:t>
            </a:r>
            <a:r>
              <a:rPr lang="nl-NL" sz="4400" dirty="0"/>
              <a:t>. </a:t>
            </a:r>
          </a:p>
          <a:p>
            <a:r>
              <a:rPr lang="nl-NL" sz="4400" dirty="0"/>
              <a:t>Dergelijke gegevens mogen in principe </a:t>
            </a:r>
            <a:r>
              <a:rPr lang="nl-NL" sz="4400" dirty="0">
                <a:solidFill>
                  <a:srgbClr val="FF0000"/>
                </a:solidFill>
              </a:rPr>
              <a:t>wel</a:t>
            </a:r>
            <a:r>
              <a:rPr lang="nl-NL" sz="4400" dirty="0"/>
              <a:t> worden gebruikt in (het vervolg van) de </a:t>
            </a:r>
            <a:r>
              <a:rPr lang="nl-NL" sz="4400" dirty="0">
                <a:solidFill>
                  <a:srgbClr val="FF0000"/>
                </a:solidFill>
              </a:rPr>
              <a:t>discussie met de Benadeelde </a:t>
            </a:r>
            <a:r>
              <a:rPr lang="nl-NL" sz="4400" dirty="0"/>
              <a:t>zelf. </a:t>
            </a:r>
          </a:p>
          <a:p>
            <a:pPr marL="914400" indent="-914400" eaLnBrk="1" hangingPunct="1">
              <a:buFontTx/>
              <a:buAutoNum type="arabicPeriod"/>
            </a:pPr>
            <a:endParaRPr lang="nl-NL" altLang="nl-NL" dirty="0"/>
          </a:p>
          <a:p>
            <a:pPr marL="914400" indent="-914400" eaLnBrk="1" hangingPunct="1"/>
            <a:endParaRPr lang="nl-NL" altLang="nl-NL" dirty="0"/>
          </a:p>
        </p:txBody>
      </p:sp>
      <p:pic>
        <p:nvPicPr>
          <p:cNvPr id="31748"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7990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1000"/>
                                        <p:tgtEl>
                                          <p:spTgt spid="31747">
                                            <p:txEl>
                                              <p:pRg st="2" end="2"/>
                                            </p:txEl>
                                          </p:spTgt>
                                        </p:tgtEl>
                                      </p:cBhvr>
                                    </p:animEffect>
                                    <p:anim calcmode="lin" valueType="num">
                                      <p:cBhvr>
                                        <p:cTn id="8"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47">
                                            <p:txEl>
                                              <p:pRg st="3" end="3"/>
                                            </p:txEl>
                                          </p:spTgt>
                                        </p:tgtEl>
                                        <p:attrNameLst>
                                          <p:attrName>style.visibility</p:attrName>
                                        </p:attrNameLst>
                                      </p:cBhvr>
                                      <p:to>
                                        <p:strVal val="visible"/>
                                      </p:to>
                                    </p:set>
                                    <p:animEffect transition="in" filter="fade">
                                      <p:cBhvr>
                                        <p:cTn id="14" dur="1000"/>
                                        <p:tgtEl>
                                          <p:spTgt spid="31747">
                                            <p:txEl>
                                              <p:pRg st="3" end="3"/>
                                            </p:txEl>
                                          </p:spTgt>
                                        </p:tgtEl>
                                      </p:cBhvr>
                                    </p:animEffect>
                                    <p:anim calcmode="lin" valueType="num">
                                      <p:cBhvr>
                                        <p:cTn id="15"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animEffect transition="in" filter="fade">
                                      <p:cBhvr>
                                        <p:cTn id="21" dur="1000"/>
                                        <p:tgtEl>
                                          <p:spTgt spid="31747">
                                            <p:txEl>
                                              <p:pRg st="4" end="4"/>
                                            </p:txEl>
                                          </p:spTgt>
                                        </p:tgtEl>
                                      </p:cBhvr>
                                    </p:animEffect>
                                    <p:anim calcmode="lin" valueType="num">
                                      <p:cBhvr>
                                        <p:cTn id="22"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p:cNvSpPr txBox="1">
            <a:spLocks noGrp="1"/>
          </p:cNvSpPr>
          <p:nvPr>
            <p:ph type="title"/>
          </p:nvPr>
        </p:nvSpPr>
        <p:spPr/>
        <p:txBody>
          <a:bodyPr/>
          <a:lstStyle/>
          <a:p>
            <a:pPr eaLnBrk="1" hangingPunct="1"/>
            <a:r>
              <a:rPr lang="nl-NL" altLang="nl-NL"/>
              <a:t>Vervlechting gegevens</a:t>
            </a:r>
          </a:p>
        </p:txBody>
      </p:sp>
      <p:sp>
        <p:nvSpPr>
          <p:cNvPr id="31747" name="Hoofdtekst"/>
          <p:cNvSpPr txBox="1">
            <a:spLocks noGrp="1"/>
          </p:cNvSpPr>
          <p:nvPr>
            <p:ph type="body" idx="1"/>
          </p:nvPr>
        </p:nvSpPr>
        <p:spPr>
          <a:xfrm>
            <a:off x="1689100" y="3981157"/>
            <a:ext cx="21005800" cy="7966075"/>
          </a:xfrm>
        </p:spPr>
        <p:txBody>
          <a:bodyPr/>
          <a:lstStyle/>
          <a:p>
            <a:pPr marL="914400" indent="-914400" eaLnBrk="1" hangingPunct="1">
              <a:buFontTx/>
              <a:buAutoNum type="arabicPeriod"/>
            </a:pPr>
            <a:endParaRPr lang="nl-NL" altLang="nl-NL" dirty="0"/>
          </a:p>
          <a:p>
            <a:pPr marL="914400" indent="-914400" eaLnBrk="1" hangingPunct="1">
              <a:buFontTx/>
              <a:buAutoNum type="arabicPeriod"/>
            </a:pPr>
            <a:endParaRPr lang="nl-NL" altLang="nl-NL" dirty="0"/>
          </a:p>
          <a:p>
            <a:r>
              <a:rPr lang="nl-NL" sz="4000" dirty="0"/>
              <a:t>Let wel: onder de AVG gelden strikte voorwaarden ten aanzien van de </a:t>
            </a:r>
            <a:r>
              <a:rPr lang="nl-NL" sz="4000" dirty="0">
                <a:solidFill>
                  <a:srgbClr val="FF0000"/>
                </a:solidFill>
              </a:rPr>
              <a:t>informatieplicht</a:t>
            </a:r>
            <a:r>
              <a:rPr lang="nl-NL" sz="4000" dirty="0"/>
              <a:t> van de Verantwoordelijke. </a:t>
            </a:r>
          </a:p>
          <a:p>
            <a:r>
              <a:rPr lang="nl-NL" sz="4000" dirty="0"/>
              <a:t>Zie </a:t>
            </a:r>
            <a:r>
              <a:rPr lang="nl-NL" sz="4000" dirty="0">
                <a:solidFill>
                  <a:srgbClr val="FF0000"/>
                </a:solidFill>
              </a:rPr>
              <a:t>artikel 14 AVG </a:t>
            </a:r>
            <a:r>
              <a:rPr lang="nl-NL" sz="4000" dirty="0"/>
              <a:t>voor deze informatieverplichtingen bij verkrijging van persoonsgegevens </a:t>
            </a:r>
            <a:r>
              <a:rPr lang="nl-NL" sz="4000" dirty="0">
                <a:solidFill>
                  <a:srgbClr val="FF0000"/>
                </a:solidFill>
              </a:rPr>
              <a:t>van derden</a:t>
            </a:r>
            <a:r>
              <a:rPr lang="nl-NL" sz="4000" dirty="0"/>
              <a:t>. </a:t>
            </a:r>
          </a:p>
          <a:p>
            <a:r>
              <a:rPr lang="nl-NL" sz="4000" dirty="0">
                <a:solidFill>
                  <a:srgbClr val="FF0000"/>
                </a:solidFill>
              </a:rPr>
              <a:t>Kortom</a:t>
            </a:r>
            <a:r>
              <a:rPr lang="nl-NL" sz="4000" dirty="0"/>
              <a:t>: er dient in principe een </a:t>
            </a:r>
            <a:r>
              <a:rPr lang="nl-NL" sz="4000" dirty="0">
                <a:solidFill>
                  <a:srgbClr val="FF0000"/>
                </a:solidFill>
              </a:rPr>
              <a:t>strikte scheiding </a:t>
            </a:r>
            <a:r>
              <a:rPr lang="nl-NL" sz="4000" dirty="0"/>
              <a:t>te worden aangelegd voor zover op grond van artikel 5 AVG sprake is van een met het verzameldoel onverenigbare wijze van verdere gegevensverwerking.</a:t>
            </a:r>
          </a:p>
          <a:p>
            <a:pPr marL="914400" indent="-914400" eaLnBrk="1" hangingPunct="1">
              <a:buFontTx/>
              <a:buAutoNum type="arabicPeriod"/>
            </a:pPr>
            <a:endParaRPr lang="nl-NL" altLang="nl-NL" dirty="0"/>
          </a:p>
          <a:p>
            <a:pPr marL="914400" indent="-914400" eaLnBrk="1" hangingPunct="1"/>
            <a:endParaRPr lang="nl-NL" altLang="nl-NL" dirty="0"/>
          </a:p>
        </p:txBody>
      </p:sp>
      <p:pic>
        <p:nvPicPr>
          <p:cNvPr id="31748"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749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1000"/>
                                        <p:tgtEl>
                                          <p:spTgt spid="31747">
                                            <p:txEl>
                                              <p:pRg st="2" end="2"/>
                                            </p:txEl>
                                          </p:spTgt>
                                        </p:tgtEl>
                                      </p:cBhvr>
                                    </p:animEffect>
                                    <p:anim calcmode="lin" valueType="num">
                                      <p:cBhvr>
                                        <p:cTn id="8"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47">
                                            <p:txEl>
                                              <p:pRg st="3" end="3"/>
                                            </p:txEl>
                                          </p:spTgt>
                                        </p:tgtEl>
                                        <p:attrNameLst>
                                          <p:attrName>style.visibility</p:attrName>
                                        </p:attrNameLst>
                                      </p:cBhvr>
                                      <p:to>
                                        <p:strVal val="visible"/>
                                      </p:to>
                                    </p:set>
                                    <p:animEffect transition="in" filter="fade">
                                      <p:cBhvr>
                                        <p:cTn id="14" dur="1000"/>
                                        <p:tgtEl>
                                          <p:spTgt spid="31747">
                                            <p:txEl>
                                              <p:pRg st="3" end="3"/>
                                            </p:txEl>
                                          </p:spTgt>
                                        </p:tgtEl>
                                      </p:cBhvr>
                                    </p:animEffect>
                                    <p:anim calcmode="lin" valueType="num">
                                      <p:cBhvr>
                                        <p:cTn id="15"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animEffect transition="in" filter="fade">
                                      <p:cBhvr>
                                        <p:cTn id="21" dur="1000"/>
                                        <p:tgtEl>
                                          <p:spTgt spid="31747">
                                            <p:txEl>
                                              <p:pRg st="4" end="4"/>
                                            </p:txEl>
                                          </p:spTgt>
                                        </p:tgtEl>
                                      </p:cBhvr>
                                    </p:animEffect>
                                    <p:anim calcmode="lin" valueType="num">
                                      <p:cBhvr>
                                        <p:cTn id="22"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7" descr="Supre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65031" cy="131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5"/>
          <p:cNvSpPr txBox="1">
            <a:spLocks noChangeArrowheads="1"/>
          </p:cNvSpPr>
          <p:nvPr/>
        </p:nvSpPr>
        <p:spPr bwMode="auto">
          <a:xfrm>
            <a:off x="10439400" y="1876668"/>
            <a:ext cx="1285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742950" indent="-285750"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1143000" indent="-228600"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1600200" indent="-228600"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2057400" indent="-228600"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2514600" indent="-2286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2971800" indent="-2286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3429000" indent="-2286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3886200" indent="-2286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algn="ctr" eaLnBrk="1" hangingPunct="1">
              <a:spcBef>
                <a:spcPct val="0"/>
              </a:spcBef>
              <a:buSzTx/>
              <a:buFontTx/>
              <a:buNone/>
            </a:pPr>
            <a:r>
              <a:rPr lang="nl-NL" altLang="nl-NL" sz="6000" dirty="0">
                <a:solidFill>
                  <a:srgbClr val="8CB4CD"/>
                </a:solidFill>
                <a:latin typeface="Arial" pitchFamily="34" charset="0"/>
              </a:rPr>
              <a:t>Dank u voor uw aandacht! </a:t>
            </a:r>
          </a:p>
          <a:p>
            <a:pPr algn="ctr" eaLnBrk="1" hangingPunct="1">
              <a:spcBef>
                <a:spcPct val="0"/>
              </a:spcBef>
              <a:buSzTx/>
              <a:buFontTx/>
              <a:buNone/>
            </a:pPr>
            <a:endParaRPr lang="nl-NL" altLang="nl-NL" sz="6000" dirty="0">
              <a:solidFill>
                <a:srgbClr val="8CB4CD"/>
              </a:solidFill>
              <a:latin typeface="Arial" pitchFamily="34" charset="0"/>
            </a:endParaRPr>
          </a:p>
          <a:p>
            <a:pPr algn="ctr" eaLnBrk="1" hangingPunct="1">
              <a:spcBef>
                <a:spcPct val="0"/>
              </a:spcBef>
              <a:buSzTx/>
              <a:buFontTx/>
              <a:buNone/>
            </a:pPr>
            <a:r>
              <a:rPr lang="nl-NL" altLang="nl-NL" dirty="0">
                <a:solidFill>
                  <a:srgbClr val="FFC595"/>
                </a:solidFill>
                <a:latin typeface="Arial" pitchFamily="34" charset="0"/>
              </a:rPr>
              <a:t>En mocht u behoefte hebben aan </a:t>
            </a:r>
            <a:r>
              <a:rPr lang="nl-NL" altLang="nl-NL" dirty="0">
                <a:solidFill>
                  <a:srgbClr val="FF0000"/>
                </a:solidFill>
                <a:latin typeface="Arial" pitchFamily="34" charset="0"/>
              </a:rPr>
              <a:t>nadere advisering </a:t>
            </a:r>
            <a:r>
              <a:rPr lang="nl-NL" altLang="nl-NL" dirty="0">
                <a:solidFill>
                  <a:srgbClr val="FFC595"/>
                </a:solidFill>
                <a:latin typeface="Arial" pitchFamily="34" charset="0"/>
              </a:rPr>
              <a:t>over de AVG, neemt u dan gerust </a:t>
            </a:r>
            <a:r>
              <a:rPr lang="nl-NL" altLang="nl-NL" dirty="0">
                <a:solidFill>
                  <a:srgbClr val="FF0000"/>
                </a:solidFill>
                <a:latin typeface="Arial" pitchFamily="34" charset="0"/>
              </a:rPr>
              <a:t>contact</a:t>
            </a:r>
            <a:r>
              <a:rPr lang="nl-NL" altLang="nl-NL" dirty="0">
                <a:solidFill>
                  <a:srgbClr val="FFC595"/>
                </a:solidFill>
                <a:latin typeface="Arial" pitchFamily="34" charset="0"/>
              </a:rPr>
              <a:t> met mij op.</a:t>
            </a:r>
          </a:p>
        </p:txBody>
      </p:sp>
      <p:sp>
        <p:nvSpPr>
          <p:cNvPr id="9" name="Rechthoek 6"/>
          <p:cNvSpPr>
            <a:spLocks noChangeArrowheads="1"/>
          </p:cNvSpPr>
          <p:nvPr/>
        </p:nvSpPr>
        <p:spPr bwMode="auto">
          <a:xfrm>
            <a:off x="12911138" y="7024688"/>
            <a:ext cx="797242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742950" indent="-285750"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1143000" indent="-228600"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1600200" indent="-228600"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2057400" indent="-228600"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2514600" indent="-2286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2971800" indent="-2286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3429000" indent="-2286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3886200" indent="-228600" defTabSz="8255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algn="ctr" eaLnBrk="1" hangingPunct="1">
              <a:spcBef>
                <a:spcPct val="0"/>
              </a:spcBef>
              <a:buSzTx/>
              <a:buFontTx/>
              <a:buNone/>
            </a:pPr>
            <a:r>
              <a:rPr lang="nl-NL" altLang="nl-NL" sz="4000" dirty="0" err="1">
                <a:solidFill>
                  <a:srgbClr val="404040"/>
                </a:solidFill>
                <a:latin typeface="Arial" pitchFamily="34" charset="0"/>
                <a:cs typeface="Arial" pitchFamily="34" charset="0"/>
              </a:rPr>
              <a:t>Jørgen</a:t>
            </a:r>
            <a:r>
              <a:rPr lang="nl-NL" altLang="nl-NL" sz="4000" dirty="0">
                <a:solidFill>
                  <a:srgbClr val="404040"/>
                </a:solidFill>
                <a:latin typeface="Arial" pitchFamily="34" charset="0"/>
                <a:cs typeface="Arial" pitchFamily="34" charset="0"/>
              </a:rPr>
              <a:t> Simons (Leijnse Artz)</a:t>
            </a:r>
          </a:p>
          <a:p>
            <a:pPr algn="ctr" eaLnBrk="1" hangingPunct="1">
              <a:spcBef>
                <a:spcPct val="0"/>
              </a:spcBef>
              <a:buSzTx/>
              <a:buFontTx/>
              <a:buNone/>
            </a:pPr>
            <a:endParaRPr lang="nl-NL" altLang="nl-NL" sz="4000" dirty="0">
              <a:solidFill>
                <a:srgbClr val="404040"/>
              </a:solidFill>
              <a:latin typeface="Arial" pitchFamily="34" charset="0"/>
              <a:cs typeface="Arial" pitchFamily="34" charset="0"/>
            </a:endParaRPr>
          </a:p>
          <a:p>
            <a:pPr algn="ctr" eaLnBrk="1" hangingPunct="1">
              <a:spcBef>
                <a:spcPct val="0"/>
              </a:spcBef>
              <a:buSzTx/>
              <a:buFontTx/>
              <a:buNone/>
            </a:pPr>
            <a:r>
              <a:rPr lang="nl-NL" altLang="nl-NL" sz="4000" dirty="0">
                <a:solidFill>
                  <a:srgbClr val="404040"/>
                </a:solidFill>
                <a:latin typeface="Arial" pitchFamily="34" charset="0"/>
                <a:cs typeface="Arial" pitchFamily="34" charset="0"/>
              </a:rPr>
              <a:t>Westersingel 101</a:t>
            </a:r>
          </a:p>
          <a:p>
            <a:pPr algn="ctr" eaLnBrk="1" hangingPunct="1">
              <a:spcBef>
                <a:spcPct val="0"/>
              </a:spcBef>
              <a:spcAft>
                <a:spcPts val="1200"/>
              </a:spcAft>
              <a:buSzTx/>
              <a:buFontTx/>
              <a:buNone/>
            </a:pPr>
            <a:r>
              <a:rPr lang="nl-NL" altLang="nl-NL" sz="4000" dirty="0">
                <a:solidFill>
                  <a:srgbClr val="404040"/>
                </a:solidFill>
                <a:latin typeface="Arial" pitchFamily="34" charset="0"/>
                <a:cs typeface="Arial" pitchFamily="34" charset="0"/>
              </a:rPr>
              <a:t>3015 LD Rotterdam</a:t>
            </a:r>
          </a:p>
          <a:p>
            <a:pPr algn="ctr" eaLnBrk="1" hangingPunct="1">
              <a:spcBef>
                <a:spcPct val="0"/>
              </a:spcBef>
              <a:spcAft>
                <a:spcPts val="1200"/>
              </a:spcAft>
              <a:buSzTx/>
              <a:buFontTx/>
              <a:buNone/>
            </a:pPr>
            <a:r>
              <a:rPr lang="nl-NL" altLang="nl-NL" sz="4000" dirty="0">
                <a:solidFill>
                  <a:srgbClr val="404040"/>
                </a:solidFill>
                <a:latin typeface="Arial" pitchFamily="34" charset="0"/>
                <a:cs typeface="Arial" pitchFamily="34" charset="0"/>
              </a:rPr>
              <a:t>T +31 10 244 43 44</a:t>
            </a:r>
            <a:br>
              <a:rPr lang="nl-NL" altLang="nl-NL" sz="4000" dirty="0">
                <a:solidFill>
                  <a:srgbClr val="404040"/>
                </a:solidFill>
                <a:latin typeface="Arial" pitchFamily="34" charset="0"/>
                <a:cs typeface="Arial" pitchFamily="34" charset="0"/>
              </a:rPr>
            </a:br>
            <a:r>
              <a:rPr lang="en-US" altLang="nl-NL" sz="4000" dirty="0">
                <a:solidFill>
                  <a:srgbClr val="404040"/>
                </a:solidFill>
                <a:latin typeface="Arial" pitchFamily="34" charset="0"/>
                <a:cs typeface="Arial" pitchFamily="34" charset="0"/>
              </a:rPr>
              <a:t>F +31 10 244 00 91</a:t>
            </a:r>
          </a:p>
          <a:p>
            <a:pPr algn="ctr" eaLnBrk="1" hangingPunct="1">
              <a:spcBef>
                <a:spcPct val="0"/>
              </a:spcBef>
              <a:spcAft>
                <a:spcPts val="1200"/>
              </a:spcAft>
              <a:buSzTx/>
              <a:buFontTx/>
              <a:buNone/>
            </a:pPr>
            <a:endParaRPr lang="en-US" altLang="nl-NL" sz="3200" dirty="0">
              <a:solidFill>
                <a:schemeClr val="tx1"/>
              </a:solidFill>
              <a:latin typeface="Arial" pitchFamily="34" charset="0"/>
              <a:cs typeface="Arial" pitchFamily="34" charset="0"/>
            </a:endParaRPr>
          </a:p>
          <a:p>
            <a:pPr algn="ctr" eaLnBrk="1" hangingPunct="1">
              <a:spcBef>
                <a:spcPct val="0"/>
              </a:spcBef>
              <a:spcAft>
                <a:spcPts val="1200"/>
              </a:spcAft>
              <a:buSzTx/>
              <a:buFontTx/>
              <a:buNone/>
            </a:pPr>
            <a:r>
              <a:rPr lang="en-US" altLang="nl-NL" sz="4000" dirty="0">
                <a:solidFill>
                  <a:schemeClr val="tx1"/>
                </a:solidFill>
                <a:latin typeface="Arial" pitchFamily="34" charset="0"/>
                <a:cs typeface="Arial" pitchFamily="34" charset="0"/>
              </a:rPr>
              <a:t>j.simons@leijnseartz.com</a:t>
            </a:r>
            <a:endParaRPr lang="nl-NL" altLang="nl-NL" sz="4000" dirty="0">
              <a:solidFill>
                <a:schemeClr val="tx1"/>
              </a:solidFill>
              <a:latin typeface="Calibri" pitchFamily="34" charset="0"/>
              <a:cs typeface="Arial" pitchFamily="34" charset="0"/>
            </a:endParaRPr>
          </a:p>
        </p:txBody>
      </p:sp>
    </p:spTree>
    <p:extLst>
      <p:ext uri="{BB962C8B-B14F-4D97-AF65-F5344CB8AC3E}">
        <p14:creationId xmlns:p14="http://schemas.microsoft.com/office/powerpoint/2010/main" val="880218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p:cTn id="24"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27" dur="2000"/>
                                        <p:tgtEl>
                                          <p:spTgt spid="8">
                                            <p:txEl>
                                              <p:pRg st="2" end="2"/>
                                            </p:txEl>
                                          </p:spTgt>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ppt_x</p:attrName>
                                        </p:attrNameLst>
                                      </p:cBhvr>
                                      <p:tavLst>
                                        <p:tav tm="0">
                                          <p:val>
                                            <p:strVal val="#ppt_x"/>
                                          </p:val>
                                        </p:tav>
                                        <p:tav tm="100000">
                                          <p:val>
                                            <p:strVal val="#ppt_x"/>
                                          </p:val>
                                        </p:tav>
                                      </p:tavLst>
                                    </p:anim>
                                    <p:anim calcmode="lin" valueType="num">
                                      <p:cBhvr>
                                        <p:cTn id="33"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p:cNvSpPr txBox="1">
            <a:spLocks noGrp="1"/>
          </p:cNvSpPr>
          <p:nvPr>
            <p:ph type="title"/>
          </p:nvPr>
        </p:nvSpPr>
        <p:spPr/>
        <p:txBody>
          <a:bodyPr/>
          <a:lstStyle/>
          <a:p>
            <a:pPr eaLnBrk="1" hangingPunct="1"/>
            <a:r>
              <a:rPr lang="nl-NL" altLang="nl-NL"/>
              <a:t>Basisprincipes</a:t>
            </a:r>
          </a:p>
        </p:txBody>
      </p:sp>
      <p:pic>
        <p:nvPicPr>
          <p:cNvPr id="12291"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el 1"/>
          <p:cNvSpPr txBox="1">
            <a:spLocks/>
          </p:cNvSpPr>
          <p:nvPr/>
        </p:nvSpPr>
        <p:spPr bwMode="auto">
          <a:xfrm>
            <a:off x="3771900" y="4064000"/>
            <a:ext cx="16787813"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1pPr>
            <a:lvl2pPr marL="742950" indent="-28575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2pPr>
            <a:lvl3pPr marL="11430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3pPr>
            <a:lvl4pPr marL="16002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4pPr>
            <a:lvl5pPr marL="2057400" indent="-228600" defTabSz="457200" eaLnBrk="0" hangingPunct="0">
              <a:spcBef>
                <a:spcPts val="5900"/>
              </a:spcBef>
              <a:buSzPct val="125000"/>
              <a:buChar char="•"/>
              <a:defRPr sz="4800">
                <a:solidFill>
                  <a:srgbClr val="000000"/>
                </a:solidFill>
                <a:latin typeface="Helvetica Neue"/>
                <a:ea typeface="Helvetica Neue"/>
                <a:cs typeface="Helvetica Neue"/>
                <a:sym typeface="Helvetica Neue"/>
              </a:defRPr>
            </a:lvl5pPr>
            <a:lvl6pPr marL="25146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6pPr>
            <a:lvl7pPr marL="29718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7pPr>
            <a:lvl8pPr marL="34290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8pPr>
            <a:lvl9pPr marL="3886200" indent="-228600" defTabSz="45720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9pPr>
          </a:lstStyle>
          <a:p>
            <a:pPr algn="ctr">
              <a:spcBef>
                <a:spcPct val="0"/>
              </a:spcBef>
              <a:buSzTx/>
              <a:buFontTx/>
              <a:buNone/>
            </a:pPr>
            <a:r>
              <a:rPr lang="nl-NL" altLang="nl-NL" sz="4400" u="sng">
                <a:solidFill>
                  <a:srgbClr val="8CB4CD"/>
                </a:solidFill>
                <a:latin typeface="Arial" pitchFamily="34" charset="0"/>
                <a:cs typeface="Arial" pitchFamily="34" charset="0"/>
              </a:rPr>
              <a:t>Bij iedere afweging altijd onderstaande principes hanteren:</a:t>
            </a:r>
            <a:endParaRPr lang="nl-NL" altLang="nl-NL" sz="4400" b="0">
              <a:solidFill>
                <a:srgbClr val="8CB4CD"/>
              </a:solidFill>
              <a:latin typeface="Arial" pitchFamily="34" charset="0"/>
              <a:cs typeface="Arial" pitchFamily="34" charset="0"/>
            </a:endParaRPr>
          </a:p>
        </p:txBody>
      </p:sp>
      <p:sp>
        <p:nvSpPr>
          <p:cNvPr id="8" name="Vrije vorm 7"/>
          <p:cNvSpPr/>
          <p:nvPr/>
        </p:nvSpPr>
        <p:spPr>
          <a:xfrm>
            <a:off x="13665200" y="5851525"/>
            <a:ext cx="4440238" cy="2089150"/>
          </a:xfrm>
          <a:custGeom>
            <a:avLst/>
            <a:gdLst>
              <a:gd name="connsiteX0" fmla="*/ 0 w 2845593"/>
              <a:gd name="connsiteY0" fmla="*/ 71140 h 711398"/>
              <a:gd name="connsiteX1" fmla="*/ 71140 w 2845593"/>
              <a:gd name="connsiteY1" fmla="*/ 0 h 711398"/>
              <a:gd name="connsiteX2" fmla="*/ 2774453 w 2845593"/>
              <a:gd name="connsiteY2" fmla="*/ 0 h 711398"/>
              <a:gd name="connsiteX3" fmla="*/ 2845593 w 2845593"/>
              <a:gd name="connsiteY3" fmla="*/ 71140 h 711398"/>
              <a:gd name="connsiteX4" fmla="*/ 2845593 w 2845593"/>
              <a:gd name="connsiteY4" fmla="*/ 640258 h 711398"/>
              <a:gd name="connsiteX5" fmla="*/ 2774453 w 2845593"/>
              <a:gd name="connsiteY5" fmla="*/ 711398 h 711398"/>
              <a:gd name="connsiteX6" fmla="*/ 71140 w 2845593"/>
              <a:gd name="connsiteY6" fmla="*/ 711398 h 711398"/>
              <a:gd name="connsiteX7" fmla="*/ 0 w 2845593"/>
              <a:gd name="connsiteY7" fmla="*/ 640258 h 711398"/>
              <a:gd name="connsiteX8" fmla="*/ 0 w 2845593"/>
              <a:gd name="connsiteY8" fmla="*/ 71140 h 71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593" h="711398">
                <a:moveTo>
                  <a:pt x="0" y="71140"/>
                </a:moveTo>
                <a:cubicBezTo>
                  <a:pt x="0" y="31850"/>
                  <a:pt x="31850" y="0"/>
                  <a:pt x="71140" y="0"/>
                </a:cubicBezTo>
                <a:lnTo>
                  <a:pt x="2774453" y="0"/>
                </a:lnTo>
                <a:cubicBezTo>
                  <a:pt x="2813743" y="0"/>
                  <a:pt x="2845593" y="31850"/>
                  <a:pt x="2845593" y="71140"/>
                </a:cubicBezTo>
                <a:lnTo>
                  <a:pt x="2845593" y="640258"/>
                </a:lnTo>
                <a:cubicBezTo>
                  <a:pt x="2845593" y="679548"/>
                  <a:pt x="2813743" y="711398"/>
                  <a:pt x="2774453" y="711398"/>
                </a:cubicBezTo>
                <a:lnTo>
                  <a:pt x="71140" y="711398"/>
                </a:lnTo>
                <a:cubicBezTo>
                  <a:pt x="31850" y="711398"/>
                  <a:pt x="0" y="679548"/>
                  <a:pt x="0" y="640258"/>
                </a:cubicBezTo>
                <a:lnTo>
                  <a:pt x="0" y="71140"/>
                </a:lnTo>
                <a:close/>
              </a:path>
            </a:pathLst>
          </a:cu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64016" tIns="64016" rIns="64016" bIns="64016" spcCol="1270" anchor="ctr"/>
          <a:lstStyle/>
          <a:p>
            <a:pPr algn="ctr" defTabSz="1511300">
              <a:lnSpc>
                <a:spcPct val="90000"/>
              </a:lnSpc>
              <a:spcAft>
                <a:spcPct val="35000"/>
              </a:spcAft>
              <a:defRPr/>
            </a:pPr>
            <a:r>
              <a:rPr lang="nl-NL" sz="4400" dirty="0">
                <a:solidFill>
                  <a:prstClr val="black"/>
                </a:solidFill>
                <a:latin typeface="Calibri"/>
                <a:ea typeface="+mn-ea"/>
                <a:cs typeface="+mn-cs"/>
              </a:rPr>
              <a:t>Subsidiariteit</a:t>
            </a:r>
            <a:endParaRPr lang="nl-NL" sz="3400" dirty="0">
              <a:solidFill>
                <a:prstClr val="black"/>
              </a:solidFill>
              <a:latin typeface="Calibri"/>
              <a:ea typeface="+mn-ea"/>
              <a:cs typeface="+mn-cs"/>
            </a:endParaRPr>
          </a:p>
        </p:txBody>
      </p:sp>
      <p:sp>
        <p:nvSpPr>
          <p:cNvPr id="9" name="PIJL-RECHTS 8"/>
          <p:cNvSpPr/>
          <p:nvPr/>
        </p:nvSpPr>
        <p:spPr>
          <a:xfrm rot="5400000">
            <a:off x="15391606" y="8327232"/>
            <a:ext cx="987425" cy="722312"/>
          </a:xfrm>
          <a:prstGeom prst="rightArrow">
            <a:avLst>
              <a:gd name="adj1" fmla="val 66700"/>
              <a:gd name="adj2" fmla="val 5000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sp>
      <p:sp>
        <p:nvSpPr>
          <p:cNvPr id="10" name="Vrije vorm 9"/>
          <p:cNvSpPr/>
          <p:nvPr/>
        </p:nvSpPr>
        <p:spPr>
          <a:xfrm>
            <a:off x="13665200" y="9439275"/>
            <a:ext cx="4440238" cy="2503488"/>
          </a:xfrm>
          <a:custGeom>
            <a:avLst/>
            <a:gdLst>
              <a:gd name="connsiteX0" fmla="*/ 0 w 2845593"/>
              <a:gd name="connsiteY0" fmla="*/ 71140 h 711398"/>
              <a:gd name="connsiteX1" fmla="*/ 71140 w 2845593"/>
              <a:gd name="connsiteY1" fmla="*/ 0 h 711398"/>
              <a:gd name="connsiteX2" fmla="*/ 2774453 w 2845593"/>
              <a:gd name="connsiteY2" fmla="*/ 0 h 711398"/>
              <a:gd name="connsiteX3" fmla="*/ 2845593 w 2845593"/>
              <a:gd name="connsiteY3" fmla="*/ 71140 h 711398"/>
              <a:gd name="connsiteX4" fmla="*/ 2845593 w 2845593"/>
              <a:gd name="connsiteY4" fmla="*/ 640258 h 711398"/>
              <a:gd name="connsiteX5" fmla="*/ 2774453 w 2845593"/>
              <a:gd name="connsiteY5" fmla="*/ 711398 h 711398"/>
              <a:gd name="connsiteX6" fmla="*/ 71140 w 2845593"/>
              <a:gd name="connsiteY6" fmla="*/ 711398 h 711398"/>
              <a:gd name="connsiteX7" fmla="*/ 0 w 2845593"/>
              <a:gd name="connsiteY7" fmla="*/ 640258 h 711398"/>
              <a:gd name="connsiteX8" fmla="*/ 0 w 2845593"/>
              <a:gd name="connsiteY8" fmla="*/ 71140 h 71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593" h="711398">
                <a:moveTo>
                  <a:pt x="0" y="71140"/>
                </a:moveTo>
                <a:cubicBezTo>
                  <a:pt x="0" y="31850"/>
                  <a:pt x="31850" y="0"/>
                  <a:pt x="71140" y="0"/>
                </a:cubicBezTo>
                <a:lnTo>
                  <a:pt x="2774453" y="0"/>
                </a:lnTo>
                <a:cubicBezTo>
                  <a:pt x="2813743" y="0"/>
                  <a:pt x="2845593" y="31850"/>
                  <a:pt x="2845593" y="71140"/>
                </a:cubicBezTo>
                <a:lnTo>
                  <a:pt x="2845593" y="640258"/>
                </a:lnTo>
                <a:cubicBezTo>
                  <a:pt x="2845593" y="679548"/>
                  <a:pt x="2813743" y="711398"/>
                  <a:pt x="2774453" y="711398"/>
                </a:cubicBezTo>
                <a:lnTo>
                  <a:pt x="71140" y="711398"/>
                </a:lnTo>
                <a:cubicBezTo>
                  <a:pt x="31850" y="711398"/>
                  <a:pt x="0" y="679548"/>
                  <a:pt x="0" y="640258"/>
                </a:cubicBezTo>
                <a:lnTo>
                  <a:pt x="0" y="7114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9886" tIns="39886" rIns="39886" bIns="39886" spcCol="1270" anchor="ctr"/>
          <a:lstStyle/>
          <a:p>
            <a:pPr algn="ctr" defTabSz="666750">
              <a:lnSpc>
                <a:spcPct val="90000"/>
              </a:lnSpc>
              <a:spcAft>
                <a:spcPct val="35000"/>
              </a:spcAft>
              <a:defRPr/>
            </a:pPr>
            <a:r>
              <a:rPr lang="nl-NL" sz="3200" b="0" dirty="0">
                <a:solidFill>
                  <a:prstClr val="black"/>
                </a:solidFill>
                <a:latin typeface="Calibri"/>
                <a:ea typeface="+mn-ea"/>
                <a:cs typeface="+mn-cs"/>
              </a:rPr>
              <a:t>Is er een minder ingrijpende manier om het doel te bereiken?</a:t>
            </a:r>
          </a:p>
        </p:txBody>
      </p:sp>
      <p:sp>
        <p:nvSpPr>
          <p:cNvPr id="11" name="Vrije vorm 10"/>
          <p:cNvSpPr/>
          <p:nvPr/>
        </p:nvSpPr>
        <p:spPr>
          <a:xfrm>
            <a:off x="6126163" y="5851525"/>
            <a:ext cx="4368800" cy="2089150"/>
          </a:xfrm>
          <a:custGeom>
            <a:avLst/>
            <a:gdLst>
              <a:gd name="connsiteX0" fmla="*/ 0 w 2845593"/>
              <a:gd name="connsiteY0" fmla="*/ 71140 h 711398"/>
              <a:gd name="connsiteX1" fmla="*/ 71140 w 2845593"/>
              <a:gd name="connsiteY1" fmla="*/ 0 h 711398"/>
              <a:gd name="connsiteX2" fmla="*/ 2774453 w 2845593"/>
              <a:gd name="connsiteY2" fmla="*/ 0 h 711398"/>
              <a:gd name="connsiteX3" fmla="*/ 2845593 w 2845593"/>
              <a:gd name="connsiteY3" fmla="*/ 71140 h 711398"/>
              <a:gd name="connsiteX4" fmla="*/ 2845593 w 2845593"/>
              <a:gd name="connsiteY4" fmla="*/ 640258 h 711398"/>
              <a:gd name="connsiteX5" fmla="*/ 2774453 w 2845593"/>
              <a:gd name="connsiteY5" fmla="*/ 711398 h 711398"/>
              <a:gd name="connsiteX6" fmla="*/ 71140 w 2845593"/>
              <a:gd name="connsiteY6" fmla="*/ 711398 h 711398"/>
              <a:gd name="connsiteX7" fmla="*/ 0 w 2845593"/>
              <a:gd name="connsiteY7" fmla="*/ 640258 h 711398"/>
              <a:gd name="connsiteX8" fmla="*/ 0 w 2845593"/>
              <a:gd name="connsiteY8" fmla="*/ 71140 h 71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593" h="711398">
                <a:moveTo>
                  <a:pt x="0" y="71140"/>
                </a:moveTo>
                <a:cubicBezTo>
                  <a:pt x="0" y="31850"/>
                  <a:pt x="31850" y="0"/>
                  <a:pt x="71140" y="0"/>
                </a:cubicBezTo>
                <a:lnTo>
                  <a:pt x="2774453" y="0"/>
                </a:lnTo>
                <a:cubicBezTo>
                  <a:pt x="2813743" y="0"/>
                  <a:pt x="2845593" y="31850"/>
                  <a:pt x="2845593" y="71140"/>
                </a:cubicBezTo>
                <a:lnTo>
                  <a:pt x="2845593" y="640258"/>
                </a:lnTo>
                <a:cubicBezTo>
                  <a:pt x="2845593" y="679548"/>
                  <a:pt x="2813743" y="711398"/>
                  <a:pt x="2774453" y="711398"/>
                </a:cubicBezTo>
                <a:lnTo>
                  <a:pt x="71140" y="711398"/>
                </a:lnTo>
                <a:cubicBezTo>
                  <a:pt x="31850" y="711398"/>
                  <a:pt x="0" y="679548"/>
                  <a:pt x="0" y="640258"/>
                </a:cubicBezTo>
                <a:lnTo>
                  <a:pt x="0" y="71140"/>
                </a:lnTo>
                <a:close/>
              </a:path>
            </a:pathLst>
          </a:cu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64016" tIns="64016" rIns="64016" bIns="64016" spcCol="1270" anchor="ctr"/>
          <a:lstStyle/>
          <a:p>
            <a:pPr algn="ctr" defTabSz="1511300">
              <a:lnSpc>
                <a:spcPct val="90000"/>
              </a:lnSpc>
              <a:spcAft>
                <a:spcPct val="35000"/>
              </a:spcAft>
              <a:defRPr/>
            </a:pPr>
            <a:r>
              <a:rPr lang="nl-NL" sz="4400" dirty="0">
                <a:solidFill>
                  <a:prstClr val="black"/>
                </a:solidFill>
                <a:latin typeface="Calibri"/>
                <a:ea typeface="+mn-ea"/>
                <a:cs typeface="+mn-cs"/>
              </a:rPr>
              <a:t>Proportionaliteit</a:t>
            </a:r>
            <a:endParaRPr lang="nl-NL" sz="3400" dirty="0">
              <a:solidFill>
                <a:prstClr val="black"/>
              </a:solidFill>
              <a:latin typeface="Calibri"/>
              <a:ea typeface="+mn-ea"/>
              <a:cs typeface="+mn-cs"/>
            </a:endParaRPr>
          </a:p>
        </p:txBody>
      </p:sp>
      <p:sp>
        <p:nvSpPr>
          <p:cNvPr id="12" name="PIJL-RECHTS 11"/>
          <p:cNvSpPr/>
          <p:nvPr/>
        </p:nvSpPr>
        <p:spPr>
          <a:xfrm rot="5400000">
            <a:off x="7723981" y="8312944"/>
            <a:ext cx="1063625" cy="750888"/>
          </a:xfrm>
          <a:prstGeom prst="rightArrow">
            <a:avLst>
              <a:gd name="adj1" fmla="val 66700"/>
              <a:gd name="adj2" fmla="val 5000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sp>
      <p:sp>
        <p:nvSpPr>
          <p:cNvPr id="13" name="Vrije vorm 12"/>
          <p:cNvSpPr/>
          <p:nvPr/>
        </p:nvSpPr>
        <p:spPr>
          <a:xfrm>
            <a:off x="6126163" y="9439275"/>
            <a:ext cx="4259262" cy="2503488"/>
          </a:xfrm>
          <a:custGeom>
            <a:avLst/>
            <a:gdLst>
              <a:gd name="connsiteX0" fmla="*/ 0 w 2845593"/>
              <a:gd name="connsiteY0" fmla="*/ 71140 h 711398"/>
              <a:gd name="connsiteX1" fmla="*/ 71140 w 2845593"/>
              <a:gd name="connsiteY1" fmla="*/ 0 h 711398"/>
              <a:gd name="connsiteX2" fmla="*/ 2774453 w 2845593"/>
              <a:gd name="connsiteY2" fmla="*/ 0 h 711398"/>
              <a:gd name="connsiteX3" fmla="*/ 2845593 w 2845593"/>
              <a:gd name="connsiteY3" fmla="*/ 71140 h 711398"/>
              <a:gd name="connsiteX4" fmla="*/ 2845593 w 2845593"/>
              <a:gd name="connsiteY4" fmla="*/ 640258 h 711398"/>
              <a:gd name="connsiteX5" fmla="*/ 2774453 w 2845593"/>
              <a:gd name="connsiteY5" fmla="*/ 711398 h 711398"/>
              <a:gd name="connsiteX6" fmla="*/ 71140 w 2845593"/>
              <a:gd name="connsiteY6" fmla="*/ 711398 h 711398"/>
              <a:gd name="connsiteX7" fmla="*/ 0 w 2845593"/>
              <a:gd name="connsiteY7" fmla="*/ 640258 h 711398"/>
              <a:gd name="connsiteX8" fmla="*/ 0 w 2845593"/>
              <a:gd name="connsiteY8" fmla="*/ 71140 h 71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593" h="711398">
                <a:moveTo>
                  <a:pt x="0" y="71140"/>
                </a:moveTo>
                <a:cubicBezTo>
                  <a:pt x="0" y="31850"/>
                  <a:pt x="31850" y="0"/>
                  <a:pt x="71140" y="0"/>
                </a:cubicBezTo>
                <a:lnTo>
                  <a:pt x="2774453" y="0"/>
                </a:lnTo>
                <a:cubicBezTo>
                  <a:pt x="2813743" y="0"/>
                  <a:pt x="2845593" y="31850"/>
                  <a:pt x="2845593" y="71140"/>
                </a:cubicBezTo>
                <a:lnTo>
                  <a:pt x="2845593" y="640258"/>
                </a:lnTo>
                <a:cubicBezTo>
                  <a:pt x="2845593" y="679548"/>
                  <a:pt x="2813743" y="711398"/>
                  <a:pt x="2774453" y="711398"/>
                </a:cubicBezTo>
                <a:lnTo>
                  <a:pt x="71140" y="711398"/>
                </a:lnTo>
                <a:cubicBezTo>
                  <a:pt x="31850" y="711398"/>
                  <a:pt x="0" y="679548"/>
                  <a:pt x="0" y="640258"/>
                </a:cubicBezTo>
                <a:lnTo>
                  <a:pt x="0" y="7114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9886" tIns="39886" rIns="39886" bIns="39886" spcCol="1270" anchor="ctr"/>
          <a:lstStyle/>
          <a:p>
            <a:pPr algn="ctr" defTabSz="666750">
              <a:lnSpc>
                <a:spcPct val="90000"/>
              </a:lnSpc>
              <a:spcAft>
                <a:spcPct val="35000"/>
              </a:spcAft>
              <a:defRPr/>
            </a:pPr>
            <a:r>
              <a:rPr lang="nl-NL" sz="3200" b="0" dirty="0">
                <a:solidFill>
                  <a:prstClr val="black"/>
                </a:solidFill>
                <a:latin typeface="Calibri"/>
                <a:ea typeface="+mn-ea"/>
                <a:cs typeface="+mn-cs"/>
              </a:rPr>
              <a:t>Is de privacy-inbreuk proportioneel in relatie tot het gediende doel?</a:t>
            </a:r>
          </a:p>
        </p:txBody>
      </p:sp>
      <p:sp>
        <p:nvSpPr>
          <p:cNvPr id="14" name="PIJL-RECHTS 13"/>
          <p:cNvSpPr/>
          <p:nvPr/>
        </p:nvSpPr>
        <p:spPr>
          <a:xfrm>
            <a:off x="11550650" y="6519863"/>
            <a:ext cx="1230313" cy="754062"/>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457200">
              <a:defRPr/>
            </a:pPr>
            <a:endParaRPr lang="nl-NL" sz="1800" b="0">
              <a:solidFill>
                <a:prstClr val="black"/>
              </a:solidFill>
              <a:latin typeface="Calibri"/>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p:cNvSpPr txBox="1">
            <a:spLocks noGrp="1"/>
          </p:cNvSpPr>
          <p:nvPr>
            <p:ph type="title"/>
          </p:nvPr>
        </p:nvSpPr>
        <p:spPr/>
        <p:txBody>
          <a:bodyPr/>
          <a:lstStyle/>
          <a:p>
            <a:pPr eaLnBrk="1" hangingPunct="1"/>
            <a:r>
              <a:rPr lang="nl-NL" altLang="nl-NL"/>
              <a:t>Wijzigingen AVG</a:t>
            </a:r>
          </a:p>
        </p:txBody>
      </p:sp>
      <p:sp>
        <p:nvSpPr>
          <p:cNvPr id="163" name="Hoofdtekst"/>
          <p:cNvSpPr txBox="1">
            <a:spLocks noGrp="1"/>
          </p:cNvSpPr>
          <p:nvPr>
            <p:ph type="body" idx="1"/>
          </p:nvPr>
        </p:nvSpPr>
        <p:spPr>
          <a:xfrm>
            <a:off x="1689100" y="4243388"/>
            <a:ext cx="21005800" cy="7964487"/>
          </a:xfrm>
        </p:spPr>
        <p:txBody>
          <a:bodyPr>
            <a:normAutofit fontScale="85000" lnSpcReduction="20000"/>
          </a:bodyPr>
          <a:lstStyle/>
          <a:p>
            <a:pPr marL="914400" indent="-914400" eaLnBrk="1" hangingPunct="1">
              <a:lnSpc>
                <a:spcPct val="110000"/>
              </a:lnSpc>
              <a:buFontTx/>
              <a:buAutoNum type="arabicPeriod"/>
              <a:defRPr/>
            </a:pPr>
            <a:r>
              <a:rPr lang="nl-NL" altLang="nl-NL" sz="3600" b="1" dirty="0"/>
              <a:t>Versterking rechten </a:t>
            </a:r>
            <a:r>
              <a:rPr lang="nl-NL" altLang="nl-NL" sz="3600" b="1" dirty="0">
                <a:solidFill>
                  <a:srgbClr val="FF0000"/>
                </a:solidFill>
              </a:rPr>
              <a:t>individu</a:t>
            </a:r>
            <a:r>
              <a:rPr lang="nl-NL" altLang="nl-NL" sz="3600" dirty="0"/>
              <a:t>: </a:t>
            </a:r>
            <a:br>
              <a:rPr lang="nl-NL" altLang="nl-NL" sz="3600" b="1" dirty="0"/>
            </a:br>
            <a:r>
              <a:rPr lang="nl-NL" altLang="nl-NL" sz="3600" dirty="0"/>
              <a:t>recht op vergetelheid (17 AVG); data-</a:t>
            </a:r>
            <a:r>
              <a:rPr lang="nl-NL" altLang="nl-NL" sz="3600" dirty="0" err="1"/>
              <a:t>portabiliteit</a:t>
            </a:r>
            <a:r>
              <a:rPr lang="nl-NL" altLang="nl-NL" sz="3600" dirty="0"/>
              <a:t> (20 AVG)</a:t>
            </a:r>
          </a:p>
          <a:p>
            <a:pPr marL="914400" indent="-914400" eaLnBrk="1" hangingPunct="1">
              <a:lnSpc>
                <a:spcPct val="110000"/>
              </a:lnSpc>
              <a:buFontTx/>
              <a:buAutoNum type="arabicPeriod"/>
              <a:defRPr/>
            </a:pPr>
            <a:r>
              <a:rPr lang="nl-NL" altLang="nl-NL" sz="3600" b="1" dirty="0"/>
              <a:t>Betere </a:t>
            </a:r>
            <a:r>
              <a:rPr lang="nl-NL" altLang="nl-NL" sz="3600" b="1" dirty="0">
                <a:solidFill>
                  <a:srgbClr val="FF0000"/>
                </a:solidFill>
              </a:rPr>
              <a:t>uitoefening</a:t>
            </a:r>
            <a:r>
              <a:rPr lang="nl-NL" altLang="nl-NL" sz="3600" b="1" dirty="0"/>
              <a:t> van rechten</a:t>
            </a:r>
            <a:r>
              <a:rPr lang="nl-NL" altLang="nl-NL" sz="3600" dirty="0"/>
              <a:t>: </a:t>
            </a:r>
            <a:br>
              <a:rPr lang="nl-NL" altLang="nl-NL" sz="3600" dirty="0"/>
            </a:br>
            <a:r>
              <a:rPr lang="nl-NL" altLang="nl-NL" sz="3600" dirty="0"/>
              <a:t>hogere boetes (83 AVG); sterkere bevoegdheden toezichthouders (52, 55 AVG)</a:t>
            </a:r>
          </a:p>
          <a:p>
            <a:pPr marL="914400" indent="-914400" eaLnBrk="1" hangingPunct="1">
              <a:lnSpc>
                <a:spcPct val="120000"/>
              </a:lnSpc>
              <a:buFontTx/>
              <a:buAutoNum type="arabicPeriod"/>
              <a:defRPr/>
            </a:pPr>
            <a:r>
              <a:rPr lang="nl-NL" altLang="nl-NL" sz="3600" b="1" dirty="0"/>
              <a:t>Vergroten </a:t>
            </a:r>
            <a:r>
              <a:rPr lang="nl-NL" altLang="nl-NL" sz="3600" b="1" dirty="0">
                <a:solidFill>
                  <a:srgbClr val="FF0000"/>
                </a:solidFill>
              </a:rPr>
              <a:t>databeveiliging</a:t>
            </a:r>
            <a:r>
              <a:rPr lang="nl-NL" altLang="nl-NL" sz="3600" dirty="0"/>
              <a:t>: </a:t>
            </a:r>
            <a:br>
              <a:rPr lang="nl-NL" altLang="nl-NL" sz="3600" dirty="0"/>
            </a:br>
            <a:r>
              <a:rPr lang="nl-NL" altLang="nl-NL" sz="3600" dirty="0"/>
              <a:t>meldplicht datalekken (33, 34 AVG); privacy </a:t>
            </a:r>
            <a:r>
              <a:rPr lang="nl-NL" altLang="nl-NL" sz="3600" dirty="0" err="1"/>
              <a:t>by</a:t>
            </a:r>
            <a:r>
              <a:rPr lang="nl-NL" altLang="nl-NL" sz="3600" dirty="0"/>
              <a:t> default/design (25 AVG)</a:t>
            </a:r>
          </a:p>
          <a:p>
            <a:pPr marL="914400" indent="-914400" eaLnBrk="1" hangingPunct="1">
              <a:lnSpc>
                <a:spcPct val="120000"/>
              </a:lnSpc>
              <a:buFontTx/>
              <a:buAutoNum type="arabicPeriod"/>
              <a:defRPr/>
            </a:pPr>
            <a:r>
              <a:rPr lang="nl-NL" altLang="nl-NL" sz="3600" b="1" dirty="0"/>
              <a:t>Vergroten </a:t>
            </a:r>
            <a:r>
              <a:rPr lang="nl-NL" altLang="nl-NL" sz="3600" b="1" dirty="0">
                <a:solidFill>
                  <a:srgbClr val="FF0000"/>
                </a:solidFill>
              </a:rPr>
              <a:t>verantwoordelijkheid</a:t>
            </a:r>
            <a:r>
              <a:rPr lang="nl-NL" altLang="nl-NL" sz="3600" b="1" dirty="0"/>
              <a:t> verwerkers</a:t>
            </a:r>
            <a:r>
              <a:rPr lang="nl-NL" altLang="nl-NL" sz="3600" dirty="0"/>
              <a:t>: </a:t>
            </a:r>
            <a:br>
              <a:rPr lang="nl-NL" altLang="nl-NL" sz="3600" dirty="0"/>
            </a:br>
            <a:r>
              <a:rPr lang="nl-NL" altLang="nl-NL" sz="3600" dirty="0" err="1"/>
              <a:t>PIA’s</a:t>
            </a:r>
            <a:r>
              <a:rPr lang="nl-NL" altLang="nl-NL" sz="3600" dirty="0"/>
              <a:t> (35 AVG); verplichte functionaris (37 AVG)</a:t>
            </a:r>
          </a:p>
          <a:p>
            <a:pPr marL="914400" indent="-914400" eaLnBrk="1" hangingPunct="1">
              <a:lnSpc>
                <a:spcPct val="120000"/>
              </a:lnSpc>
              <a:buFontTx/>
              <a:buAutoNum type="arabicPeriod"/>
              <a:defRPr/>
            </a:pPr>
            <a:r>
              <a:rPr lang="nl-NL" altLang="nl-NL" sz="3600" b="1" dirty="0"/>
              <a:t>Geschiktheid recht voor </a:t>
            </a:r>
            <a:r>
              <a:rPr lang="nl-NL" altLang="nl-NL" sz="3600" b="1" dirty="0">
                <a:solidFill>
                  <a:srgbClr val="FF0000"/>
                </a:solidFill>
              </a:rPr>
              <a:t>digitale markt</a:t>
            </a:r>
            <a:r>
              <a:rPr lang="nl-NL" altLang="nl-NL" sz="3600" dirty="0"/>
              <a:t>: </a:t>
            </a:r>
            <a:br>
              <a:rPr lang="nl-NL" altLang="nl-NL" sz="3600" dirty="0"/>
            </a:br>
            <a:r>
              <a:rPr lang="nl-NL" altLang="nl-NL" sz="3600" dirty="0"/>
              <a:t>Verordening i.p.v. Richtlijn; toezichthouder lidstaat hoofdkantoor is leidend (56 AVG)</a:t>
            </a:r>
          </a:p>
        </p:txBody>
      </p:sp>
      <p:pic>
        <p:nvPicPr>
          <p:cNvPr id="13316"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 calcmode="lin" valueType="num">
                                      <p:cBhvr additive="base">
                                        <p:cTn id="7"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
                                            <p:txEl>
                                              <p:pRg st="1" end="1"/>
                                            </p:txEl>
                                          </p:spTgt>
                                        </p:tgtEl>
                                        <p:attrNameLst>
                                          <p:attrName>style.visibility</p:attrName>
                                        </p:attrNameLst>
                                      </p:cBhvr>
                                      <p:to>
                                        <p:strVal val="visible"/>
                                      </p:to>
                                    </p:set>
                                    <p:anim calcmode="lin" valueType="num">
                                      <p:cBhvr additive="base">
                                        <p:cTn id="13" dur="500" fill="hold"/>
                                        <p:tgtEl>
                                          <p:spTgt spid="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
                                            <p:txEl>
                                              <p:pRg st="2" end="2"/>
                                            </p:txEl>
                                          </p:spTgt>
                                        </p:tgtEl>
                                        <p:attrNameLst>
                                          <p:attrName>style.visibility</p:attrName>
                                        </p:attrNameLst>
                                      </p:cBhvr>
                                      <p:to>
                                        <p:strVal val="visible"/>
                                      </p:to>
                                    </p:set>
                                    <p:anim calcmode="lin" valueType="num">
                                      <p:cBhvr additive="base">
                                        <p:cTn id="19" dur="500" fill="hold"/>
                                        <p:tgtEl>
                                          <p:spTgt spid="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
                                            <p:txEl>
                                              <p:pRg st="3" end="3"/>
                                            </p:txEl>
                                          </p:spTgt>
                                        </p:tgtEl>
                                        <p:attrNameLst>
                                          <p:attrName>style.visibility</p:attrName>
                                        </p:attrNameLst>
                                      </p:cBhvr>
                                      <p:to>
                                        <p:strVal val="visible"/>
                                      </p:to>
                                    </p:set>
                                    <p:anim calcmode="lin" valueType="num">
                                      <p:cBhvr additive="base">
                                        <p:cTn id="25" dur="500" fill="hold"/>
                                        <p:tgtEl>
                                          <p:spTgt spid="1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
                                            <p:txEl>
                                              <p:pRg st="4" end="4"/>
                                            </p:txEl>
                                          </p:spTgt>
                                        </p:tgtEl>
                                        <p:attrNameLst>
                                          <p:attrName>style.visibility</p:attrName>
                                        </p:attrNameLst>
                                      </p:cBhvr>
                                      <p:to>
                                        <p:strVal val="visible"/>
                                      </p:to>
                                    </p:set>
                                    <p:anim calcmode="lin" valueType="num">
                                      <p:cBhvr additive="base">
                                        <p:cTn id="31" dur="500" fill="hold"/>
                                        <p:tgtEl>
                                          <p:spTgt spid="1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p:cNvSpPr txBox="1">
            <a:spLocks noGrp="1"/>
          </p:cNvSpPr>
          <p:nvPr>
            <p:ph type="title"/>
          </p:nvPr>
        </p:nvSpPr>
        <p:spPr/>
        <p:txBody>
          <a:bodyPr/>
          <a:lstStyle/>
          <a:p>
            <a:pPr eaLnBrk="1" hangingPunct="1"/>
            <a:r>
              <a:rPr lang="nl-NL" altLang="nl-NL"/>
              <a:t>Wijzigingen AVG</a:t>
            </a:r>
          </a:p>
        </p:txBody>
      </p:sp>
      <p:sp>
        <p:nvSpPr>
          <p:cNvPr id="163" name="Hoofdtekst"/>
          <p:cNvSpPr txBox="1">
            <a:spLocks noGrp="1"/>
          </p:cNvSpPr>
          <p:nvPr>
            <p:ph type="body" idx="1"/>
          </p:nvPr>
        </p:nvSpPr>
        <p:spPr>
          <a:xfrm>
            <a:off x="1689100" y="4114800"/>
            <a:ext cx="21005800" cy="7966075"/>
          </a:xfrm>
        </p:spPr>
        <p:txBody>
          <a:bodyPr>
            <a:normAutofit/>
          </a:bodyPr>
          <a:lstStyle/>
          <a:p>
            <a:pPr marL="914400" indent="-914400" eaLnBrk="1" hangingPunct="1">
              <a:lnSpc>
                <a:spcPct val="80000"/>
              </a:lnSpc>
              <a:buFontTx/>
              <a:buAutoNum type="arabicPeriod"/>
              <a:defRPr/>
            </a:pPr>
            <a:endParaRPr lang="nl-NL" altLang="nl-NL" sz="4400" dirty="0"/>
          </a:p>
          <a:p>
            <a:pPr marL="914400" indent="-914400" eaLnBrk="1" hangingPunct="1">
              <a:buFontTx/>
              <a:buAutoNum type="arabicPeriod"/>
              <a:defRPr/>
            </a:pPr>
            <a:r>
              <a:rPr lang="nl-NL" altLang="nl-NL" sz="4400" dirty="0">
                <a:solidFill>
                  <a:srgbClr val="FF0000"/>
                </a:solidFill>
              </a:rPr>
              <a:t>Verantwoordings- en administratieplicht </a:t>
            </a:r>
            <a:r>
              <a:rPr lang="nl-NL" altLang="nl-NL" sz="4400" dirty="0"/>
              <a:t>voor verantwoordelijke (5 AVG)</a:t>
            </a:r>
          </a:p>
          <a:p>
            <a:pPr marL="914400" indent="-914400" eaLnBrk="1" hangingPunct="1">
              <a:buFontTx/>
              <a:buAutoNum type="arabicPeriod"/>
              <a:defRPr/>
            </a:pPr>
            <a:r>
              <a:rPr lang="nl-NL" altLang="nl-NL" sz="4400" dirty="0">
                <a:solidFill>
                  <a:srgbClr val="FF0000"/>
                </a:solidFill>
              </a:rPr>
              <a:t>Registratieplicht</a:t>
            </a:r>
            <a:r>
              <a:rPr lang="nl-NL" altLang="nl-NL" sz="4400" dirty="0"/>
              <a:t> voor verantwoordelijke en verwerker (30 AVG lid 1 en 2 )</a:t>
            </a:r>
          </a:p>
          <a:p>
            <a:pPr marL="914400" indent="-914400" eaLnBrk="1" hangingPunct="1">
              <a:buFontTx/>
              <a:buAutoNum type="arabicPeriod"/>
              <a:defRPr/>
            </a:pPr>
            <a:r>
              <a:rPr lang="nl-NL" altLang="nl-NL" sz="4400" dirty="0"/>
              <a:t>Aanscherping </a:t>
            </a:r>
            <a:r>
              <a:rPr lang="nl-NL" altLang="nl-NL" sz="4400" dirty="0">
                <a:solidFill>
                  <a:srgbClr val="FF0000"/>
                </a:solidFill>
              </a:rPr>
              <a:t>toestemmingsvereisten </a:t>
            </a:r>
            <a:r>
              <a:rPr lang="nl-NL" altLang="nl-NL" sz="4400" dirty="0"/>
              <a:t>(7 AVG)</a:t>
            </a:r>
          </a:p>
          <a:p>
            <a:pPr marL="914400" indent="-914400" eaLnBrk="1" hangingPunct="1">
              <a:buFontTx/>
              <a:buAutoNum type="arabicPeriod"/>
              <a:defRPr/>
            </a:pPr>
            <a:r>
              <a:rPr lang="nl-NL" altLang="nl-NL" sz="4400" dirty="0"/>
              <a:t>Aanscherping </a:t>
            </a:r>
            <a:r>
              <a:rPr lang="nl-NL" altLang="nl-NL" sz="4400" dirty="0">
                <a:solidFill>
                  <a:srgbClr val="FF0000"/>
                </a:solidFill>
              </a:rPr>
              <a:t>informatieverplichtingen </a:t>
            </a:r>
            <a:r>
              <a:rPr lang="nl-NL" altLang="nl-NL" sz="4400" dirty="0"/>
              <a:t>(13, 14 AVG)</a:t>
            </a:r>
          </a:p>
          <a:p>
            <a:pPr marL="914400" indent="-914400" eaLnBrk="1" hangingPunct="1">
              <a:buFontTx/>
              <a:buAutoNum type="arabicPeriod"/>
              <a:defRPr/>
            </a:pPr>
            <a:r>
              <a:rPr lang="nl-NL" altLang="nl-NL" sz="4400" dirty="0"/>
              <a:t>Aanscherping inhoud </a:t>
            </a:r>
            <a:r>
              <a:rPr lang="nl-NL" altLang="nl-NL" sz="4400" dirty="0">
                <a:solidFill>
                  <a:srgbClr val="FF0000"/>
                </a:solidFill>
              </a:rPr>
              <a:t>verwerkersovereenkomsten </a:t>
            </a:r>
            <a:r>
              <a:rPr lang="nl-NL" altLang="nl-NL" sz="4400" dirty="0"/>
              <a:t>(28 AVG)</a:t>
            </a:r>
          </a:p>
          <a:p>
            <a:pPr marL="914400" indent="-914400" eaLnBrk="1" hangingPunct="1">
              <a:lnSpc>
                <a:spcPct val="80000"/>
              </a:lnSpc>
              <a:defRPr/>
            </a:pPr>
            <a:endParaRPr lang="nl-NL" altLang="nl-NL" sz="4400" dirty="0"/>
          </a:p>
        </p:txBody>
      </p:sp>
      <p:pic>
        <p:nvPicPr>
          <p:cNvPr id="14340"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
                                            <p:txEl>
                                              <p:pRg st="1" end="1"/>
                                            </p:txEl>
                                          </p:spTgt>
                                        </p:tgtEl>
                                        <p:attrNameLst>
                                          <p:attrName>style.visibility</p:attrName>
                                        </p:attrNameLst>
                                      </p:cBhvr>
                                      <p:to>
                                        <p:strVal val="visible"/>
                                      </p:to>
                                    </p:set>
                                    <p:anim calcmode="lin" valueType="num">
                                      <p:cBhvr additive="base">
                                        <p:cTn id="7" dur="500" fill="hold"/>
                                        <p:tgtEl>
                                          <p:spTgt spid="1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
                                            <p:txEl>
                                              <p:pRg st="2" end="2"/>
                                            </p:txEl>
                                          </p:spTgt>
                                        </p:tgtEl>
                                        <p:attrNameLst>
                                          <p:attrName>style.visibility</p:attrName>
                                        </p:attrNameLst>
                                      </p:cBhvr>
                                      <p:to>
                                        <p:strVal val="visible"/>
                                      </p:to>
                                    </p:set>
                                    <p:anim calcmode="lin" valueType="num">
                                      <p:cBhvr additive="base">
                                        <p:cTn id="13" dur="500" fill="hold"/>
                                        <p:tgtEl>
                                          <p:spTgt spid="1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anim calcmode="lin" valueType="num">
                                      <p:cBhvr additive="base">
                                        <p:cTn id="19" dur="500" fill="hold"/>
                                        <p:tgtEl>
                                          <p:spTgt spid="1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
                                            <p:txEl>
                                              <p:pRg st="4" end="4"/>
                                            </p:txEl>
                                          </p:spTgt>
                                        </p:tgtEl>
                                        <p:attrNameLst>
                                          <p:attrName>style.visibility</p:attrName>
                                        </p:attrNameLst>
                                      </p:cBhvr>
                                      <p:to>
                                        <p:strVal val="visible"/>
                                      </p:to>
                                    </p:set>
                                    <p:anim calcmode="lin" valueType="num">
                                      <p:cBhvr additive="base">
                                        <p:cTn id="25" dur="500" fill="hold"/>
                                        <p:tgtEl>
                                          <p:spTgt spid="1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
                                            <p:txEl>
                                              <p:pRg st="5" end="5"/>
                                            </p:txEl>
                                          </p:spTgt>
                                        </p:tgtEl>
                                        <p:attrNameLst>
                                          <p:attrName>style.visibility</p:attrName>
                                        </p:attrNameLst>
                                      </p:cBhvr>
                                      <p:to>
                                        <p:strVal val="visible"/>
                                      </p:to>
                                    </p:set>
                                    <p:anim calcmode="lin" valueType="num">
                                      <p:cBhvr additive="base">
                                        <p:cTn id="31" dur="500" fill="hold"/>
                                        <p:tgtEl>
                                          <p:spTgt spid="1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p:cNvSpPr txBox="1">
            <a:spLocks noGrp="1"/>
          </p:cNvSpPr>
          <p:nvPr>
            <p:ph type="title"/>
          </p:nvPr>
        </p:nvSpPr>
        <p:spPr/>
        <p:txBody>
          <a:bodyPr/>
          <a:lstStyle/>
          <a:p>
            <a:pPr eaLnBrk="1" hangingPunct="1"/>
            <a:r>
              <a:rPr lang="nl-NL" altLang="nl-NL"/>
              <a:t>Thema’s voor vandaag</a:t>
            </a:r>
          </a:p>
        </p:txBody>
      </p:sp>
      <p:sp>
        <p:nvSpPr>
          <p:cNvPr id="15363" name="Hoofdtekst"/>
          <p:cNvSpPr txBox="1">
            <a:spLocks noGrp="1"/>
          </p:cNvSpPr>
          <p:nvPr>
            <p:ph type="body" idx="1"/>
          </p:nvPr>
        </p:nvSpPr>
        <p:spPr>
          <a:xfrm>
            <a:off x="1689100" y="4030663"/>
            <a:ext cx="21005800" cy="8550275"/>
          </a:xfrm>
        </p:spPr>
        <p:txBody>
          <a:bodyPr/>
          <a:lstStyle/>
          <a:p>
            <a:pPr marL="914400" indent="-914400" eaLnBrk="1" hangingPunct="1">
              <a:lnSpc>
                <a:spcPct val="120000"/>
              </a:lnSpc>
              <a:buFontTx/>
              <a:buAutoNum type="arabicPeriod"/>
            </a:pPr>
            <a:r>
              <a:rPr lang="nl-NL" altLang="nl-NL" sz="3700" dirty="0"/>
              <a:t>Medische </a:t>
            </a:r>
            <a:r>
              <a:rPr lang="nl-NL" altLang="nl-NL" sz="3700" dirty="0">
                <a:solidFill>
                  <a:srgbClr val="FF0000"/>
                </a:solidFill>
              </a:rPr>
              <a:t>machtigingen</a:t>
            </a:r>
          </a:p>
          <a:p>
            <a:pPr marL="914400" indent="-914400" eaLnBrk="1" hangingPunct="1">
              <a:lnSpc>
                <a:spcPct val="120000"/>
              </a:lnSpc>
              <a:buFontTx/>
              <a:buAutoNum type="arabicPeriod"/>
            </a:pPr>
            <a:r>
              <a:rPr lang="nl-NL" altLang="nl-NL" sz="3700" dirty="0">
                <a:solidFill>
                  <a:srgbClr val="FF0000"/>
                </a:solidFill>
              </a:rPr>
              <a:t>Inzage</a:t>
            </a:r>
            <a:r>
              <a:rPr lang="nl-NL" altLang="nl-NL" sz="3700" dirty="0"/>
              <a:t> behandeldossier (technisch dossier) </a:t>
            </a:r>
            <a:r>
              <a:rPr lang="nl-NL" altLang="nl-NL" sz="3700" dirty="0">
                <a:solidFill>
                  <a:schemeClr val="accent5">
                    <a:lumMod val="75000"/>
                  </a:schemeClr>
                </a:solidFill>
              </a:rPr>
              <a:t>door anderen</a:t>
            </a:r>
          </a:p>
          <a:p>
            <a:pPr marL="914400" indent="-914400" eaLnBrk="1" hangingPunct="1">
              <a:lnSpc>
                <a:spcPct val="120000"/>
              </a:lnSpc>
              <a:buFontTx/>
              <a:buAutoNum type="arabicPeriod"/>
            </a:pPr>
            <a:r>
              <a:rPr lang="nl-NL" altLang="nl-NL" sz="3700" dirty="0"/>
              <a:t>Verwerkingsgrondslag en uitzonderingsgrond voor door verzekeraar </a:t>
            </a:r>
            <a:r>
              <a:rPr lang="nl-NL" altLang="nl-NL" sz="3700" dirty="0">
                <a:solidFill>
                  <a:srgbClr val="FF0000"/>
                </a:solidFill>
              </a:rPr>
              <a:t>ingeschakelde derden</a:t>
            </a:r>
          </a:p>
          <a:p>
            <a:pPr marL="914400" indent="-914400" eaLnBrk="1" hangingPunct="1">
              <a:lnSpc>
                <a:spcPct val="120000"/>
              </a:lnSpc>
              <a:buFontTx/>
              <a:buAutoNum type="arabicPeriod"/>
            </a:pPr>
            <a:r>
              <a:rPr lang="nl-NL" altLang="nl-NL" sz="3700" dirty="0"/>
              <a:t>Het </a:t>
            </a:r>
            <a:r>
              <a:rPr lang="nl-NL" altLang="nl-NL" sz="3700" dirty="0">
                <a:solidFill>
                  <a:srgbClr val="FF0000"/>
                </a:solidFill>
              </a:rPr>
              <a:t>bewaren</a:t>
            </a:r>
            <a:r>
              <a:rPr lang="nl-NL" altLang="nl-NL" sz="3700" dirty="0"/>
              <a:t> van persoonsgegevens en te hanteren bewaartermijnen</a:t>
            </a:r>
          </a:p>
          <a:p>
            <a:pPr marL="914400" indent="-914400" eaLnBrk="1" hangingPunct="1">
              <a:lnSpc>
                <a:spcPct val="120000"/>
              </a:lnSpc>
              <a:buFontTx/>
              <a:buAutoNum type="arabicPeriod"/>
            </a:pPr>
            <a:r>
              <a:rPr lang="nl-NL" altLang="nl-NL" sz="3700" dirty="0">
                <a:solidFill>
                  <a:srgbClr val="FF0000"/>
                </a:solidFill>
              </a:rPr>
              <a:t>Vervlechting</a:t>
            </a:r>
            <a:r>
              <a:rPr lang="nl-NL" altLang="nl-NL" sz="3700" dirty="0"/>
              <a:t> persoonsgegevens: benadeelde, werkgever, zorgverzekeraar, UWV, etc.</a:t>
            </a:r>
          </a:p>
        </p:txBody>
      </p:sp>
      <p:pic>
        <p:nvPicPr>
          <p:cNvPr id="15364" name="Picture 4" descr="F:\LeijnseArtz\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 calcmode="lin" valueType="num">
                                      <p:cBhvr additive="base">
                                        <p:cTn id="12"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additive="base">
                                        <p:cTn id="1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 calcmode="lin" valueType="num">
                                      <p:cBhvr additive="base">
                                        <p:cTn id="22"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 calcmode="lin" valueType="num">
                                      <p:cBhvr additive="base">
                                        <p:cTn id="2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p:cNvSpPr txBox="1">
            <a:spLocks noGrp="1"/>
          </p:cNvSpPr>
          <p:nvPr>
            <p:ph type="title"/>
          </p:nvPr>
        </p:nvSpPr>
        <p:spPr/>
        <p:txBody>
          <a:bodyPr/>
          <a:lstStyle/>
          <a:p>
            <a:pPr eaLnBrk="1" hangingPunct="1"/>
            <a:r>
              <a:rPr lang="nl-NL" altLang="nl-NL" dirty="0"/>
              <a:t>Gerichte medische machtiging</a:t>
            </a:r>
          </a:p>
        </p:txBody>
      </p:sp>
      <p:sp>
        <p:nvSpPr>
          <p:cNvPr id="31747" name="Hoofdtekst"/>
          <p:cNvSpPr txBox="1">
            <a:spLocks noGrp="1"/>
          </p:cNvSpPr>
          <p:nvPr>
            <p:ph type="body" idx="1"/>
          </p:nvPr>
        </p:nvSpPr>
        <p:spPr>
          <a:xfrm>
            <a:off x="1689100" y="3938588"/>
            <a:ext cx="21005800" cy="7796212"/>
          </a:xfrm>
        </p:spPr>
        <p:txBody>
          <a:bodyPr/>
          <a:lstStyle/>
          <a:p>
            <a:pPr marL="914400" indent="-914400" eaLnBrk="1" hangingPunct="1">
              <a:defRPr/>
            </a:pPr>
            <a:endParaRPr lang="nl-NL" altLang="nl-NL" sz="1600" dirty="0"/>
          </a:p>
          <a:p>
            <a:pPr marL="0" indent="0" eaLnBrk="1" hangingPunct="1">
              <a:spcBef>
                <a:spcPts val="0"/>
              </a:spcBef>
              <a:buFontTx/>
              <a:buNone/>
              <a:defRPr/>
            </a:pPr>
            <a:r>
              <a:rPr lang="nl-NL" altLang="nl-NL" sz="3200" b="1" dirty="0"/>
              <a:t>HIERBIJ GEEF IK (benadeelde / letselschadeslachtoffer):</a:t>
            </a:r>
          </a:p>
          <a:p>
            <a:pPr marL="0" indent="0" eaLnBrk="1" hangingPunct="1">
              <a:spcBef>
                <a:spcPts val="0"/>
              </a:spcBef>
              <a:buFontTx/>
              <a:buNone/>
              <a:defRPr/>
            </a:pPr>
            <a:r>
              <a:rPr lang="nl-NL" altLang="nl-NL" sz="3200" dirty="0"/>
              <a:t>Naam:										Geboortedatum:		</a:t>
            </a:r>
          </a:p>
          <a:p>
            <a:pPr marL="0" indent="0" eaLnBrk="1" hangingPunct="1">
              <a:spcBef>
                <a:spcPts val="0"/>
              </a:spcBef>
              <a:buFontTx/>
              <a:buNone/>
              <a:defRPr/>
            </a:pPr>
            <a:r>
              <a:rPr lang="nl-NL" altLang="nl-NL" sz="3200" dirty="0"/>
              <a:t>Straat:									</a:t>
            </a:r>
            <a:r>
              <a:rPr lang="nl-NL" altLang="nl-NL" sz="3200"/>
              <a:t>	</a:t>
            </a:r>
            <a:r>
              <a:rPr lang="nl-NL" altLang="nl-NL" sz="3200" i="1" strike="sngStrike" dirty="0"/>
              <a:t>			</a:t>
            </a:r>
          </a:p>
          <a:p>
            <a:pPr marL="0" indent="0" eaLnBrk="1" hangingPunct="1">
              <a:spcBef>
                <a:spcPts val="0"/>
              </a:spcBef>
              <a:buFontTx/>
              <a:buNone/>
              <a:defRPr/>
            </a:pPr>
            <a:r>
              <a:rPr lang="nl-NL" altLang="nl-NL" sz="3200" dirty="0"/>
              <a:t>Plaats + Postcode:							Telefoonnummer:	</a:t>
            </a:r>
          </a:p>
          <a:p>
            <a:pPr marL="0" indent="0" eaLnBrk="1" hangingPunct="1">
              <a:spcBef>
                <a:spcPts val="0"/>
              </a:spcBef>
              <a:buFontTx/>
              <a:buNone/>
              <a:defRPr/>
            </a:pPr>
            <a:r>
              <a:rPr lang="nl-NL" altLang="nl-NL" sz="3200" dirty="0"/>
              <a:t>	</a:t>
            </a:r>
          </a:p>
          <a:p>
            <a:pPr marL="0" indent="0" eaLnBrk="1" hangingPunct="1">
              <a:spcBef>
                <a:spcPts val="0"/>
              </a:spcBef>
              <a:buFontTx/>
              <a:buNone/>
              <a:defRPr/>
            </a:pPr>
            <a:endParaRPr lang="nl-NL" altLang="nl-NL" sz="3200" dirty="0"/>
          </a:p>
          <a:p>
            <a:pPr marL="0" indent="0" eaLnBrk="1" hangingPunct="1">
              <a:spcBef>
                <a:spcPts val="0"/>
              </a:spcBef>
              <a:buFontTx/>
              <a:buNone/>
              <a:defRPr/>
            </a:pPr>
            <a:r>
              <a:rPr lang="nl-NL" altLang="nl-NL" sz="3200" b="1" dirty="0"/>
              <a:t>MET BETREKKING TOT (datum + korte omschrijving schadeveroorzakende gebeurtenis):</a:t>
            </a:r>
          </a:p>
          <a:p>
            <a:pPr marL="0" indent="0" eaLnBrk="1" hangingPunct="1">
              <a:spcBef>
                <a:spcPts val="0"/>
              </a:spcBef>
              <a:buFontTx/>
              <a:buNone/>
              <a:defRPr/>
            </a:pPr>
            <a:r>
              <a:rPr lang="nl-NL" altLang="nl-NL" sz="3200" dirty="0"/>
              <a:t>Korte omschrijving gebeurtenis:					Datum gebeurtenis:		</a:t>
            </a:r>
          </a:p>
          <a:p>
            <a:pPr marL="0" indent="0" eaLnBrk="1" hangingPunct="1">
              <a:spcBef>
                <a:spcPts val="0"/>
              </a:spcBef>
              <a:buFontTx/>
              <a:buNone/>
              <a:defRPr/>
            </a:pPr>
            <a:endParaRPr lang="nl-NL" altLang="nl-NL" sz="3200" dirty="0"/>
          </a:p>
          <a:p>
            <a:pPr marL="0" indent="0" eaLnBrk="1" hangingPunct="1">
              <a:spcBef>
                <a:spcPts val="0"/>
              </a:spcBef>
              <a:buFontTx/>
              <a:buNone/>
              <a:defRPr/>
            </a:pPr>
            <a:endParaRPr lang="nl-NL" altLang="nl-NL" sz="3200" dirty="0"/>
          </a:p>
          <a:p>
            <a:pPr marL="0" indent="0" eaLnBrk="1" hangingPunct="1">
              <a:spcBef>
                <a:spcPts val="0"/>
              </a:spcBef>
              <a:buFontTx/>
              <a:buNone/>
              <a:defRPr/>
            </a:pPr>
            <a:r>
              <a:rPr lang="nl-NL" altLang="nl-NL" sz="3200" b="1" dirty="0">
                <a:solidFill>
                  <a:srgbClr val="FF0000"/>
                </a:solidFill>
              </a:rPr>
              <a:t>TOESTEMMING AAN (mijn behandelend arts / zorgverlener / instelling):</a:t>
            </a:r>
          </a:p>
          <a:p>
            <a:pPr marL="0" indent="0" eaLnBrk="1" hangingPunct="1">
              <a:spcBef>
                <a:spcPts val="0"/>
              </a:spcBef>
              <a:buFontTx/>
              <a:buNone/>
              <a:defRPr/>
            </a:pPr>
            <a:r>
              <a:rPr lang="nl-NL" altLang="nl-NL" sz="3200" dirty="0">
                <a:solidFill>
                  <a:srgbClr val="FF0000"/>
                </a:solidFill>
              </a:rPr>
              <a:t>Behandelend arts / zorgverlener:				Specialisme:			</a:t>
            </a:r>
          </a:p>
          <a:p>
            <a:pPr marL="0" indent="0" eaLnBrk="1" hangingPunct="1">
              <a:spcBef>
                <a:spcPts val="0"/>
              </a:spcBef>
              <a:buFontTx/>
              <a:buNone/>
              <a:defRPr/>
            </a:pPr>
            <a:r>
              <a:rPr lang="nl-NL" altLang="nl-NL" sz="3200" dirty="0">
                <a:solidFill>
                  <a:srgbClr val="FF0000"/>
                </a:solidFill>
              </a:rPr>
              <a:t>Ziekenhuis / instelling:							Afdeling:				</a:t>
            </a:r>
          </a:p>
          <a:p>
            <a:pPr marL="0" indent="0" eaLnBrk="1" hangingPunct="1">
              <a:spcBef>
                <a:spcPts val="0"/>
              </a:spcBef>
              <a:buFontTx/>
              <a:buNone/>
              <a:defRPr/>
            </a:pPr>
            <a:r>
              <a:rPr lang="nl-NL" altLang="nl-NL" sz="3200" dirty="0">
                <a:solidFill>
                  <a:srgbClr val="FF0000"/>
                </a:solidFill>
              </a:rPr>
              <a:t>Adres:										Plaats:		</a:t>
            </a:r>
          </a:p>
        </p:txBody>
      </p:sp>
      <p:pic>
        <p:nvPicPr>
          <p:cNvPr id="16388" name="Picture 4" descr="F:\LeijnseArtz\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0" y="157163"/>
            <a:ext cx="3575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15850659" y="8471955"/>
            <a:ext cx="5943600" cy="2410916"/>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hangingPunct="0">
              <a:spcBef>
                <a:spcPts val="0"/>
              </a:spcBef>
              <a:spcAft>
                <a:spcPts val="0"/>
              </a:spcAft>
              <a:defRPr/>
            </a:pPr>
            <a:r>
              <a:rPr lang="nl-NL" dirty="0"/>
              <a:t>Vraag: </a:t>
            </a:r>
          </a:p>
          <a:p>
            <a:pPr algn="ctr" fontAlgn="auto" hangingPunct="0">
              <a:spcBef>
                <a:spcPts val="0"/>
              </a:spcBef>
              <a:spcAft>
                <a:spcPts val="0"/>
              </a:spcAft>
              <a:defRPr/>
            </a:pPr>
            <a:r>
              <a:rPr lang="nl-NL" dirty="0"/>
              <a:t>mogen er meerdere artsen, zorgverleners of instellingen worden genoemd in één machtigingsformulier?</a:t>
            </a:r>
          </a:p>
        </p:txBody>
      </p:sp>
      <p:sp>
        <p:nvSpPr>
          <p:cNvPr id="8" name="Gekromde PIJL-OMHOOG 7"/>
          <p:cNvSpPr/>
          <p:nvPr/>
        </p:nvSpPr>
        <p:spPr>
          <a:xfrm>
            <a:off x="8060271" y="10922002"/>
            <a:ext cx="9533467" cy="1625600"/>
          </a:xfrm>
          <a:prstGeom prst="curvedUpArrow">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fontAlgn="auto" hangingPunct="0">
              <a:spcBef>
                <a:spcPts val="0"/>
              </a:spcBef>
              <a:spcAft>
                <a:spcPts val="0"/>
              </a:spcAft>
              <a:defRPr/>
            </a:pPr>
            <a:endParaRPr lang="nl-NL" sz="3200" b="0">
              <a:solidFill>
                <a:srgbClr val="FFFFFF"/>
              </a:solidFill>
              <a:latin typeface="Helvetica Neue Medium"/>
              <a:ea typeface="Helvetica Neue Medium"/>
              <a:cs typeface="Helvetica Neue Medium"/>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anim calcmode="lin" valueType="num">
                                      <p:cBhvr additive="base">
                                        <p:cTn id="11"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anim calcmode="lin" valueType="num">
                                      <p:cBhvr additive="base">
                                        <p:cTn id="1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additive="base">
                                        <p:cTn id="19"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anim calcmode="lin" valueType="num">
                                      <p:cBhvr additive="base">
                                        <p:cTn id="23"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747">
                                            <p:txEl>
                                              <p:pRg st="7" end="7"/>
                                            </p:txEl>
                                          </p:spTgt>
                                        </p:tgtEl>
                                        <p:attrNameLst>
                                          <p:attrName>style.visibility</p:attrName>
                                        </p:attrNameLst>
                                      </p:cBhvr>
                                      <p:to>
                                        <p:strVal val="visible"/>
                                      </p:to>
                                    </p:set>
                                    <p:anim calcmode="lin" valueType="num">
                                      <p:cBhvr additive="base">
                                        <p:cTn id="27" dur="5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747">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747">
                                            <p:txEl>
                                              <p:pRg st="8" end="8"/>
                                            </p:txEl>
                                          </p:spTgt>
                                        </p:tgtEl>
                                        <p:attrNameLst>
                                          <p:attrName>style.visibility</p:attrName>
                                        </p:attrNameLst>
                                      </p:cBhvr>
                                      <p:to>
                                        <p:strVal val="visible"/>
                                      </p:to>
                                    </p:set>
                                    <p:anim calcmode="lin" valueType="num">
                                      <p:cBhvr additive="base">
                                        <p:cTn id="31" dur="500" fill="hold"/>
                                        <p:tgtEl>
                                          <p:spTgt spid="3174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11" end="11"/>
                                            </p:txEl>
                                          </p:spTgt>
                                        </p:tgtEl>
                                        <p:attrNameLst>
                                          <p:attrName>style.visibility</p:attrName>
                                        </p:attrNameLst>
                                      </p:cBhvr>
                                      <p:to>
                                        <p:strVal val="visible"/>
                                      </p:to>
                                    </p:set>
                                    <p:anim calcmode="lin" valueType="num">
                                      <p:cBhvr additive="base">
                                        <p:cTn id="37" dur="500" fill="hold"/>
                                        <p:tgtEl>
                                          <p:spTgt spid="31747">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747">
                                            <p:txEl>
                                              <p:pRg st="12" end="12"/>
                                            </p:txEl>
                                          </p:spTgt>
                                        </p:tgtEl>
                                        <p:attrNameLst>
                                          <p:attrName>style.visibility</p:attrName>
                                        </p:attrNameLst>
                                      </p:cBhvr>
                                      <p:to>
                                        <p:strVal val="visible"/>
                                      </p:to>
                                    </p:set>
                                    <p:anim calcmode="lin" valueType="num">
                                      <p:cBhvr additive="base">
                                        <p:cTn id="41" dur="500" fill="hold"/>
                                        <p:tgtEl>
                                          <p:spTgt spid="31747">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1747">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1747">
                                            <p:txEl>
                                              <p:pRg st="13" end="13"/>
                                            </p:txEl>
                                          </p:spTgt>
                                        </p:tgtEl>
                                        <p:attrNameLst>
                                          <p:attrName>style.visibility</p:attrName>
                                        </p:attrNameLst>
                                      </p:cBhvr>
                                      <p:to>
                                        <p:strVal val="visible"/>
                                      </p:to>
                                    </p:set>
                                    <p:anim calcmode="lin" valueType="num">
                                      <p:cBhvr additive="base">
                                        <p:cTn id="45" dur="500" fill="hold"/>
                                        <p:tgtEl>
                                          <p:spTgt spid="31747">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1747">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747">
                                            <p:txEl>
                                              <p:pRg st="14" end="14"/>
                                            </p:txEl>
                                          </p:spTgt>
                                        </p:tgtEl>
                                        <p:attrNameLst>
                                          <p:attrName>style.visibility</p:attrName>
                                        </p:attrNameLst>
                                      </p:cBhvr>
                                      <p:to>
                                        <p:strVal val="visible"/>
                                      </p:to>
                                    </p:set>
                                    <p:anim calcmode="lin" valueType="num">
                                      <p:cBhvr additive="base">
                                        <p:cTn id="49" dur="500" fill="hold"/>
                                        <p:tgtEl>
                                          <p:spTgt spid="31747">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74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4"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down)">
                                      <p:cBhvr>
                                        <p:cTn id="6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P spid="2" grpId="0" animBg="1"/>
      <p:bldP spid="8" grpId="0" animBg="1"/>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TotalTime>
  <Words>5158</Words>
  <Application>Microsoft Office PowerPoint</Application>
  <PresentationFormat>Aangepast</PresentationFormat>
  <Paragraphs>291</Paragraphs>
  <Slides>42</Slides>
  <Notes>26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42</vt:i4>
      </vt:variant>
    </vt:vector>
  </HeadingPairs>
  <TitlesOfParts>
    <vt:vector size="49" baseType="lpstr">
      <vt:lpstr>Arial</vt:lpstr>
      <vt:lpstr>Calibri</vt:lpstr>
      <vt:lpstr>Georgia</vt:lpstr>
      <vt:lpstr>Helvetica Neue</vt:lpstr>
      <vt:lpstr>Helvetica Neue Light</vt:lpstr>
      <vt:lpstr>Helvetica Neue Medium</vt:lpstr>
      <vt:lpstr>White</vt:lpstr>
      <vt:lpstr>De nieuwe  algemene verordening  gegevensbescherming (AVG)</vt:lpstr>
      <vt:lpstr>Introductie</vt:lpstr>
      <vt:lpstr>PowerPoint-presentatie</vt:lpstr>
      <vt:lpstr>Basisprincipes</vt:lpstr>
      <vt:lpstr>Basisprincipes</vt:lpstr>
      <vt:lpstr>Wijzigingen AVG</vt:lpstr>
      <vt:lpstr>Wijzigingen AVG</vt:lpstr>
      <vt:lpstr>Thema’s voor vandaag</vt:lpstr>
      <vt:lpstr>Gerichte medische machtiging</vt:lpstr>
      <vt:lpstr>Vereisten voor toestemming</vt:lpstr>
      <vt:lpstr>Vereisten voor toestemming</vt:lpstr>
      <vt:lpstr>Inzage behandeldossier</vt:lpstr>
      <vt:lpstr>Beginselen verwerking PGs (5 AVG)</vt:lpstr>
      <vt:lpstr>Beginselen verwerking PGs (5 AVG)</vt:lpstr>
      <vt:lpstr>Inzage behandeldossier</vt:lpstr>
      <vt:lpstr>Ingeschakelde derden</vt:lpstr>
      <vt:lpstr>Vraag:</vt:lpstr>
      <vt:lpstr>Antwoord:</vt:lpstr>
      <vt:lpstr>Overigens:</vt:lpstr>
      <vt:lpstr>Verantwoordelijke</vt:lpstr>
      <vt:lpstr>Verwerker</vt:lpstr>
      <vt:lpstr>Voorbeeld</vt:lpstr>
      <vt:lpstr>Voorbeeld: toedrachtsonderzoek door expertisebureau</vt:lpstr>
      <vt:lpstr>Voorbeeld: toedrachtsonderzoek door expertisebureau</vt:lpstr>
      <vt:lpstr>Voorbeeld: berekening VAV door rekenbureau</vt:lpstr>
      <vt:lpstr>Voorbeeld: berekening VAV door rekenbureau</vt:lpstr>
      <vt:lpstr>Voorbeeld: berekening VAV door rekenbureau</vt:lpstr>
      <vt:lpstr>Hoe zit het met:</vt:lpstr>
      <vt:lpstr>Hoe zit het met:</vt:lpstr>
      <vt:lpstr>Hoe zit het met:</vt:lpstr>
      <vt:lpstr>Gezamenlijk verantwoordelijken</vt:lpstr>
      <vt:lpstr>Gezamenlijk verantwoordelijken</vt:lpstr>
      <vt:lpstr>Verwerkersovereenkomst</vt:lpstr>
      <vt:lpstr>Bewaren en termijnen</vt:lpstr>
      <vt:lpstr>Bewaren en termijnen</vt:lpstr>
      <vt:lpstr>Bewaren en termijnen</vt:lpstr>
      <vt:lpstr>Bewaren en termijnen</vt:lpstr>
      <vt:lpstr>Bewaren en termijnen</vt:lpstr>
      <vt:lpstr>Vervlechting gegevens</vt:lpstr>
      <vt:lpstr>Vervlechting gegevens</vt:lpstr>
      <vt:lpstr>Vervlechting gegevens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Jorgen Simons</dc:creator>
  <cp:lastModifiedBy>Arno Gregorian</cp:lastModifiedBy>
  <cp:revision>106</cp:revision>
  <cp:lastPrinted>2018-03-19T07:44:43Z</cp:lastPrinted>
  <dcterms:modified xsi:type="dcterms:W3CDTF">2020-03-18T09:42:15Z</dcterms:modified>
</cp:coreProperties>
</file>